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5" r:id="rId22"/>
    <p:sldId id="276" r:id="rId23"/>
    <p:sldId id="278" r:id="rId24"/>
    <p:sldId id="274" r:id="rId25"/>
    <p:sldId id="279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3" autoAdjust="0"/>
  </p:normalViewPr>
  <p:slideViewPr>
    <p:cSldViewPr snapToGrid="0" snapToObjects="1">
      <p:cViewPr varScale="1">
        <p:scale>
          <a:sx n="97" d="100"/>
          <a:sy n="97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23.01.13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23.01.13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23.01.13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23.01.13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znam.cz" TargetMode="External"/><Relationship Id="rId3" Type="http://schemas.openxmlformats.org/officeDocument/2006/relationships/hyperlink" Target="http://www.hosting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IPv6,</a:t>
            </a:r>
            <a:br>
              <a:rPr lang="en-US" dirty="0" smtClean="0"/>
            </a:br>
            <a:r>
              <a:rPr lang="en-US" dirty="0" err="1" smtClean="0"/>
              <a:t>nejen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Z</a:t>
            </a:r>
            <a:r>
              <a:rPr lang="en-US" dirty="0" smtClean="0"/>
              <a:t>ČU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Michal </a:t>
            </a:r>
            <a:r>
              <a:rPr lang="en-US" dirty="0" err="1" smtClean="0"/>
              <a:t>Kostěnec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Povinné</a:t>
            </a:r>
            <a:r>
              <a:rPr lang="en-US" dirty="0" smtClean="0"/>
              <a:t> </a:t>
            </a:r>
            <a:r>
              <a:rPr lang="en-US" dirty="0" err="1" smtClean="0"/>
              <a:t>adresy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IPv4 jedna na rozhraní</a:t>
            </a:r>
          </a:p>
          <a:p>
            <a:endParaRPr lang="cs-CZ" dirty="0" smtClean="0"/>
          </a:p>
          <a:p>
            <a:r>
              <a:rPr lang="cs-CZ" dirty="0" smtClean="0"/>
              <a:t>IPv6 více, některé povinně</a:t>
            </a:r>
          </a:p>
          <a:p>
            <a:pPr lvl="1"/>
            <a:r>
              <a:rPr lang="cs-CZ" dirty="0" smtClean="0"/>
              <a:t>Lokální linková adresa</a:t>
            </a:r>
          </a:p>
          <a:p>
            <a:pPr lvl="1"/>
            <a:r>
              <a:rPr lang="cs-CZ" dirty="0" smtClean="0"/>
              <a:t>Všechny přidělené individuální a výběrové adresy</a:t>
            </a:r>
          </a:p>
          <a:p>
            <a:pPr lvl="1"/>
            <a:r>
              <a:rPr lang="cs-CZ" dirty="0" err="1" smtClean="0"/>
              <a:t>Loopback</a:t>
            </a:r>
            <a:endParaRPr lang="cs-CZ" dirty="0" smtClean="0"/>
          </a:p>
          <a:p>
            <a:pPr lvl="1"/>
            <a:r>
              <a:rPr lang="cs-CZ" dirty="0" smtClean="0"/>
              <a:t>Skupinové adresy pro všechny uzly</a:t>
            </a:r>
          </a:p>
          <a:p>
            <a:pPr lvl="1"/>
            <a:r>
              <a:rPr lang="cs-CZ" dirty="0" smtClean="0"/>
              <a:t>Skupinová adresa pro vyzývaný uzel</a:t>
            </a:r>
          </a:p>
          <a:p>
            <a:pPr lvl="1"/>
            <a:r>
              <a:rPr lang="cs-CZ" dirty="0" smtClean="0"/>
              <a:t>Skupinové adres, jejichž je členem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0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Povinné</a:t>
            </a:r>
            <a:r>
              <a:rPr lang="en-US" dirty="0" smtClean="0"/>
              <a:t> </a:t>
            </a:r>
            <a:r>
              <a:rPr lang="en-US" dirty="0" err="1" smtClean="0"/>
              <a:t>adresy</a:t>
            </a:r>
            <a:r>
              <a:rPr lang="en-US" dirty="0" smtClean="0"/>
              <a:t> - </a:t>
            </a:r>
            <a:r>
              <a:rPr lang="en-US" dirty="0" err="1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MAC = 00:04:75:b0:9c:58</a:t>
            </a:r>
          </a:p>
          <a:p>
            <a:r>
              <a:rPr lang="cs-CZ" sz="2000" dirty="0" smtClean="0"/>
              <a:t>ID rozhraní = 204:75ff:feb0:9c58</a:t>
            </a:r>
          </a:p>
          <a:p>
            <a:r>
              <a:rPr lang="cs-CZ" sz="2000" dirty="0" smtClean="0"/>
              <a:t>Individuální = 2001:718:1801:e3::22</a:t>
            </a:r>
          </a:p>
          <a:p>
            <a:r>
              <a:rPr lang="cs-CZ" sz="2000" dirty="0" smtClean="0"/>
              <a:t>+ je členem skupiny ff15::cc01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1" y="3317882"/>
            <a:ext cx="5552965" cy="27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Zábavné</a:t>
            </a:r>
            <a:r>
              <a:rPr lang="en-US" dirty="0" smtClean="0"/>
              <a:t> </a:t>
            </a:r>
            <a:r>
              <a:rPr lang="en-US" dirty="0" err="1" smtClean="0"/>
              <a:t>adresy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Hexa</a:t>
            </a:r>
            <a:endParaRPr lang="en-US" sz="2400" dirty="0" smtClean="0"/>
          </a:p>
          <a:p>
            <a:pPr lvl="1"/>
            <a:r>
              <a:rPr lang="en-US" sz="2000" dirty="0" smtClean="0"/>
              <a:t>A - F</a:t>
            </a:r>
          </a:p>
          <a:p>
            <a:pPr lvl="1"/>
            <a:r>
              <a:rPr lang="en-US" sz="2000" dirty="0" smtClean="0"/>
              <a:t>0 – 9</a:t>
            </a:r>
          </a:p>
          <a:p>
            <a:pPr lvl="1"/>
            <a:endParaRPr lang="en-US" dirty="0" smtClean="0"/>
          </a:p>
          <a:p>
            <a:pPr marL="342900" lvl="2" indent="-342900"/>
            <a:r>
              <a:rPr lang="cs-CZ" dirty="0" err="1" smtClean="0"/>
              <a:t>dead</a:t>
            </a:r>
            <a:r>
              <a:rPr lang="cs-CZ" dirty="0" smtClean="0"/>
              <a:t>, </a:t>
            </a:r>
            <a:r>
              <a:rPr lang="cs-CZ" dirty="0" err="1" smtClean="0"/>
              <a:t>babe</a:t>
            </a:r>
            <a:r>
              <a:rPr lang="cs-CZ" dirty="0" smtClean="0"/>
              <a:t>, </a:t>
            </a:r>
            <a:r>
              <a:rPr lang="cs-CZ" dirty="0" err="1" smtClean="0"/>
              <a:t>beef</a:t>
            </a:r>
            <a:r>
              <a:rPr lang="cs-CZ" dirty="0" smtClean="0"/>
              <a:t>, c0de, de11, c001, ...</a:t>
            </a:r>
          </a:p>
          <a:p>
            <a:pPr marL="342900" lvl="2" indent="-342900"/>
            <a:r>
              <a:rPr lang="cs-CZ" dirty="0" err="1" smtClean="0"/>
              <a:t>Facebook</a:t>
            </a:r>
            <a:endParaRPr lang="cs-CZ" dirty="0" smtClean="0"/>
          </a:p>
          <a:p>
            <a:pPr marL="800100" lvl="3" indent="-342900"/>
            <a:r>
              <a:rPr lang="cs-CZ" dirty="0" smtClean="0"/>
              <a:t>2a03:2880:2110:3f01:face:b00c:</a:t>
            </a:r>
          </a:p>
          <a:p>
            <a:pPr marL="800100" lvl="3" indent="-342900"/>
            <a:endParaRPr lang="cs-CZ" dirty="0" smtClean="0"/>
          </a:p>
          <a:p>
            <a:pPr marL="342900" lvl="2" indent="-342900"/>
            <a:r>
              <a:rPr lang="cs-CZ" dirty="0" smtClean="0"/>
              <a:t>Z</a:t>
            </a:r>
            <a:r>
              <a:rPr lang="cs-CZ" dirty="0" smtClean="0"/>
              <a:t>ČU</a:t>
            </a:r>
            <a:endParaRPr lang="cs-CZ" dirty="0" smtClean="0"/>
          </a:p>
          <a:p>
            <a:pPr marL="800100" lvl="3" indent="-342900"/>
            <a:r>
              <a:rPr lang="cs-CZ" dirty="0" smtClean="0"/>
              <a:t>2001:718:1801:a123::dead:face:b0d0</a:t>
            </a:r>
          </a:p>
          <a:p>
            <a:pPr marL="800100" lvl="3" indent="-342900"/>
            <a:r>
              <a:rPr lang="cs-CZ" dirty="0" smtClean="0"/>
              <a:t>2001:718:1801:a123:</a:t>
            </a:r>
            <a:r>
              <a:rPr lang="cs-CZ" smtClean="0"/>
              <a:t>:c001</a:t>
            </a:r>
            <a:r>
              <a:rPr lang="cs-CZ" dirty="0" smtClean="0"/>
              <a:t>:b0d0 </a:t>
            </a:r>
          </a:p>
          <a:p>
            <a:pPr marL="342900" lvl="2" indent="-342900"/>
            <a:endParaRPr lang="cs-CZ" sz="1800" dirty="0" smtClean="0"/>
          </a:p>
          <a:p>
            <a:pPr marL="342900" lvl="2" indent="-342900"/>
            <a:endParaRPr lang="cs-CZ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Adresy</a:t>
            </a:r>
            <a:r>
              <a:rPr lang="en-US" dirty="0" smtClean="0"/>
              <a:t> - Windows</a:t>
            </a:r>
            <a:endParaRPr lang="en-US" dirty="0"/>
          </a:p>
        </p:txBody>
      </p:sp>
      <p:pic>
        <p:nvPicPr>
          <p:cNvPr id="4" name="Content Placeholder 3" descr="Windows_Vista_LAN-properties-deta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1" r="-13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49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Adresy</a:t>
            </a:r>
            <a:r>
              <a:rPr lang="en-US" dirty="0"/>
              <a:t> </a:t>
            </a:r>
            <a:r>
              <a:rPr lang="en-US" dirty="0" smtClean="0"/>
              <a:t>-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eth0    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Link </a:t>
            </a:r>
            <a:r>
              <a:rPr lang="en-US" sz="2000" dirty="0" err="1"/>
              <a:t>encap:Ethernet</a:t>
            </a:r>
            <a:r>
              <a:rPr lang="en-US" sz="2000" dirty="0"/>
              <a:t>  </a:t>
            </a:r>
            <a:r>
              <a:rPr lang="en-US" sz="2000" dirty="0" err="1"/>
              <a:t>HWaddr</a:t>
            </a:r>
            <a:r>
              <a:rPr lang="en-US" sz="2000" dirty="0"/>
              <a:t> f0:4d:a2:35:b2:6a  </a:t>
            </a:r>
          </a:p>
          <a:p>
            <a:pPr marL="0" indent="0">
              <a:buNone/>
            </a:pPr>
            <a:r>
              <a:rPr lang="en-US" sz="2000" dirty="0"/>
              <a:t>          </a:t>
            </a:r>
            <a:r>
              <a:rPr lang="en-US" sz="2000" dirty="0" err="1"/>
              <a:t>inet</a:t>
            </a:r>
            <a:r>
              <a:rPr lang="en-US" sz="2000" dirty="0"/>
              <a:t> addr:147.228.1.70  Bcast:147.228.1.255  Mask:255.255.255.0</a:t>
            </a:r>
          </a:p>
          <a:p>
            <a:pPr marL="0" indent="0">
              <a:buNone/>
            </a:pPr>
            <a:r>
              <a:rPr lang="it-IT" sz="2000" dirty="0"/>
              <a:t>          inet6 </a:t>
            </a:r>
            <a:r>
              <a:rPr lang="it-IT" sz="2000" dirty="0" err="1"/>
              <a:t>addr</a:t>
            </a:r>
            <a:r>
              <a:rPr lang="it-IT" sz="2000" dirty="0"/>
              <a:t>: 2001:718:1801:1001::1:70/64 </a:t>
            </a:r>
            <a:r>
              <a:rPr lang="it-IT" sz="2000" dirty="0" err="1"/>
              <a:t>Scope:Global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inet6 </a:t>
            </a:r>
            <a:r>
              <a:rPr lang="it-IT" sz="2000" dirty="0" err="1"/>
              <a:t>addr</a:t>
            </a:r>
            <a:r>
              <a:rPr lang="it-IT" sz="2000" dirty="0"/>
              <a:t>: fe80::f24d:a2ff:fe35:b26a/64 </a:t>
            </a:r>
            <a:r>
              <a:rPr lang="it-IT" sz="2000" dirty="0" err="1"/>
              <a:t>Scope:Link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UP BROADCAST RUNNING MULTICAST  MTU:1500  Metric:1</a:t>
            </a:r>
          </a:p>
          <a:p>
            <a:pPr marL="0" indent="0">
              <a:buNone/>
            </a:pPr>
            <a:r>
              <a:rPr lang="it-IT" sz="2000" dirty="0"/>
              <a:t>          RX packets:559523058 errors:0 dropped:0 overruns:0 frame:0</a:t>
            </a:r>
          </a:p>
          <a:p>
            <a:pPr marL="0" indent="0">
              <a:buNone/>
            </a:pPr>
            <a:r>
              <a:rPr lang="it-IT" sz="2000" dirty="0"/>
              <a:t>          TX packets:351344887 errors:0 dropped:0 overruns:0 carrier:0</a:t>
            </a:r>
          </a:p>
          <a:p>
            <a:pPr marL="0" indent="0">
              <a:buNone/>
            </a:pPr>
            <a:r>
              <a:rPr lang="fi-FI" sz="2000" dirty="0"/>
              <a:t>          collisions:0 txqueuelen:1000 </a:t>
            </a:r>
          </a:p>
          <a:p>
            <a:pPr marL="0" indent="0">
              <a:buNone/>
            </a:pPr>
            <a:r>
              <a:rPr lang="fi-FI" sz="2000" dirty="0"/>
              <a:t>          RX bytes:2856882120 (2.6 </a:t>
            </a:r>
            <a:r>
              <a:rPr lang="fi-FI" sz="2000" dirty="0" err="1"/>
              <a:t>GiB</a:t>
            </a:r>
            <a:r>
              <a:rPr lang="fi-FI" sz="2000" dirty="0"/>
              <a:t>)  TX bytes:2332927486 (2.1 </a:t>
            </a:r>
            <a:r>
              <a:rPr lang="fi-FI" sz="2000" dirty="0" err="1"/>
              <a:t>GiB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r>
              <a:rPr lang="fi-FI" sz="2000" dirty="0"/>
              <a:t>          Memory:f7fe0000-f8000000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729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Adresy</a:t>
            </a:r>
            <a:r>
              <a:rPr lang="en-US" dirty="0" smtClean="0"/>
              <a:t> – Mac OS X</a:t>
            </a:r>
            <a:endParaRPr lang="en-US" dirty="0"/>
          </a:p>
        </p:txBody>
      </p:sp>
      <p:pic>
        <p:nvPicPr>
          <p:cNvPr id="6" name="Content Placeholder 5" descr="Screen Shot 2013-01-23 at 12.01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7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Bezpečnost</a:t>
            </a:r>
            <a:r>
              <a:rPr lang="en-US" dirty="0" smtClean="0"/>
              <a:t> - Windows</a:t>
            </a:r>
            <a:endParaRPr lang="en-US" dirty="0"/>
          </a:p>
        </p:txBody>
      </p:sp>
      <p:pic>
        <p:nvPicPr>
          <p:cNvPr id="4" name="Content Placeholder 3" descr="win_ipv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58" b="-35558"/>
          <a:stretch>
            <a:fillRect/>
          </a:stretch>
        </p:blipFill>
        <p:spPr>
          <a:xfrm>
            <a:off x="366713" y="1550988"/>
            <a:ext cx="8320087" cy="4575175"/>
          </a:xfrm>
        </p:spPr>
      </p:pic>
    </p:spTree>
    <p:extLst>
      <p:ext uri="{BB962C8B-B14F-4D97-AF65-F5344CB8AC3E}">
        <p14:creationId xmlns:p14="http://schemas.microsoft.com/office/powerpoint/2010/main" val="371183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Bezpečnost</a:t>
            </a:r>
            <a:r>
              <a:rPr lang="en-US" dirty="0" smtClean="0"/>
              <a:t> -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ip6tables</a:t>
            </a:r>
            <a:endParaRPr lang="en-US" sz="4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:INPUT DROP [0:0]</a:t>
            </a:r>
          </a:p>
          <a:p>
            <a:pPr marL="0" indent="0">
              <a:buNone/>
            </a:pPr>
            <a:r>
              <a:rPr lang="en-US" dirty="0"/>
              <a:t>:FORWARD ACCEPT [0:0]</a:t>
            </a:r>
          </a:p>
          <a:p>
            <a:pPr marL="0" indent="0">
              <a:buNone/>
            </a:pPr>
            <a:r>
              <a:rPr lang="en-US" dirty="0"/>
              <a:t>:OUTPUT ACCEPT [0:0]</a:t>
            </a:r>
          </a:p>
          <a:p>
            <a:pPr marL="0" indent="0">
              <a:buNone/>
            </a:pPr>
            <a:r>
              <a:rPr lang="en-US" dirty="0"/>
              <a:t>:BASE - [0:0]</a:t>
            </a:r>
          </a:p>
          <a:p>
            <a:pPr marL="0" indent="0">
              <a:buNone/>
            </a:pPr>
            <a:r>
              <a:rPr lang="en-US" dirty="0"/>
              <a:t>:WEB - [0:0]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-A INPUT -j BASE</a:t>
            </a:r>
          </a:p>
          <a:p>
            <a:pPr marL="0" indent="0">
              <a:buNone/>
            </a:pPr>
            <a:r>
              <a:rPr lang="en-US" dirty="0"/>
              <a:t>-A INPUT -j WEB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s-ES_tradnl" b="1" dirty="0"/>
              <a:t>-A BASE -s ::1/128 -i lo -j ACCEPT</a:t>
            </a:r>
          </a:p>
          <a:p>
            <a:pPr marL="0" indent="0">
              <a:buNone/>
            </a:pPr>
            <a:r>
              <a:rPr lang="es-ES_tradnl" b="1" dirty="0"/>
              <a:t>-A BASE -m </a:t>
            </a:r>
            <a:r>
              <a:rPr lang="es-ES_tradnl" b="1" dirty="0" err="1"/>
              <a:t>state</a:t>
            </a:r>
            <a:r>
              <a:rPr lang="es-ES_tradnl" b="1" dirty="0"/>
              <a:t> --</a:t>
            </a:r>
            <a:r>
              <a:rPr lang="es-ES_tradnl" b="1" dirty="0" err="1"/>
              <a:t>state</a:t>
            </a:r>
            <a:r>
              <a:rPr lang="es-ES_tradnl" b="1" dirty="0"/>
              <a:t> RELATED,ESTABLISHED -j ACCEPT</a:t>
            </a:r>
          </a:p>
          <a:p>
            <a:pPr marL="0" indent="0">
              <a:buNone/>
            </a:pPr>
            <a:r>
              <a:rPr lang="es-ES_tradnl" b="1" dirty="0" smtClean="0"/>
              <a:t>-</a:t>
            </a:r>
            <a:r>
              <a:rPr lang="es-ES_tradnl" b="1" dirty="0"/>
              <a:t>A BASE -p ipv6-icmp -m icmp6 --icmpv6-type </a:t>
            </a:r>
            <a:r>
              <a:rPr lang="es-ES_tradnl" b="1" dirty="0" err="1"/>
              <a:t>neighbor-solicitation</a:t>
            </a:r>
            <a:r>
              <a:rPr lang="es-ES_tradnl" b="1" dirty="0"/>
              <a:t> -j ACCEPT</a:t>
            </a:r>
          </a:p>
          <a:p>
            <a:pPr marL="0" indent="0">
              <a:buNone/>
            </a:pPr>
            <a:r>
              <a:rPr lang="es-ES_tradnl" b="1" dirty="0"/>
              <a:t>-A BASE -p ipv6-icmp -m icmp6 --icmpv6-type </a:t>
            </a:r>
            <a:r>
              <a:rPr lang="es-ES_tradnl" b="1" dirty="0" err="1"/>
              <a:t>neighbor-advertisement</a:t>
            </a:r>
            <a:r>
              <a:rPr lang="es-ES_tradnl" b="1" dirty="0"/>
              <a:t> -j ACCEPT</a:t>
            </a:r>
          </a:p>
          <a:p>
            <a:pPr marL="0" indent="0">
              <a:buNone/>
            </a:pPr>
            <a:r>
              <a:rPr lang="es-ES_tradnl" dirty="0" smtClean="0"/>
              <a:t>-A BASE --</a:t>
            </a:r>
            <a:r>
              <a:rPr lang="es-ES_tradnl" dirty="0" err="1" smtClean="0"/>
              <a:t>protocol</a:t>
            </a:r>
            <a:r>
              <a:rPr lang="es-ES_tradnl" dirty="0" smtClean="0"/>
              <a:t> icmpv6 --icmpv6-type echo-</a:t>
            </a:r>
            <a:r>
              <a:rPr lang="es-ES_tradnl" dirty="0" err="1" smtClean="0"/>
              <a:t>request</a:t>
            </a:r>
            <a:r>
              <a:rPr lang="es-ES_tradnl" dirty="0" smtClean="0"/>
              <a:t> -j ACCEPT --match </a:t>
            </a:r>
            <a:r>
              <a:rPr lang="es-ES_tradnl" dirty="0" err="1" smtClean="0"/>
              <a:t>limit</a:t>
            </a:r>
            <a:r>
              <a:rPr lang="es-ES_tradnl" dirty="0" smtClean="0"/>
              <a:t> --</a:t>
            </a:r>
            <a:r>
              <a:rPr lang="es-ES_tradnl" dirty="0" err="1" smtClean="0"/>
              <a:t>limit</a:t>
            </a:r>
            <a:r>
              <a:rPr lang="es-ES_tradnl" dirty="0" smtClean="0"/>
              <a:t> 30/minute</a:t>
            </a:r>
          </a:p>
          <a:p>
            <a:pPr marL="0" indent="0">
              <a:buNone/>
            </a:pPr>
            <a:r>
              <a:rPr lang="es-ES_tradnl" dirty="0" smtClean="0"/>
              <a:t> 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-A WEB -p </a:t>
            </a:r>
            <a:r>
              <a:rPr lang="es-ES_tradnl" dirty="0" err="1"/>
              <a:t>tcp</a:t>
            </a:r>
            <a:r>
              <a:rPr lang="es-ES_tradnl" dirty="0"/>
              <a:t> -m </a:t>
            </a:r>
            <a:r>
              <a:rPr lang="es-ES_tradnl" dirty="0" err="1"/>
              <a:t>tcp</a:t>
            </a:r>
            <a:r>
              <a:rPr lang="es-ES_tradnl" dirty="0"/>
              <a:t> --</a:t>
            </a:r>
            <a:r>
              <a:rPr lang="es-ES_tradnl" dirty="0" err="1"/>
              <a:t>dport</a:t>
            </a:r>
            <a:r>
              <a:rPr lang="es-ES_tradnl" dirty="0"/>
              <a:t> 80 -j ACCEPT</a:t>
            </a:r>
          </a:p>
          <a:p>
            <a:pPr marL="0" indent="0">
              <a:buNone/>
            </a:pPr>
            <a:r>
              <a:rPr lang="es-ES_tradnl" dirty="0"/>
              <a:t>-A WEB -p </a:t>
            </a:r>
            <a:r>
              <a:rPr lang="es-ES_tradnl" dirty="0" err="1"/>
              <a:t>tcp</a:t>
            </a:r>
            <a:r>
              <a:rPr lang="es-ES_tradnl" dirty="0"/>
              <a:t> -m </a:t>
            </a:r>
            <a:r>
              <a:rPr lang="es-ES_tradnl" dirty="0" err="1"/>
              <a:t>tcp</a:t>
            </a:r>
            <a:r>
              <a:rPr lang="es-ES_tradnl" dirty="0"/>
              <a:t> --</a:t>
            </a:r>
            <a:r>
              <a:rPr lang="es-ES_tradnl" dirty="0" err="1"/>
              <a:t>dport</a:t>
            </a:r>
            <a:r>
              <a:rPr lang="es-ES_tradnl" dirty="0"/>
              <a:t> 443 -j ACCEPT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Metody</a:t>
            </a:r>
            <a:r>
              <a:rPr lang="en-US" dirty="0" smtClean="0"/>
              <a:t> pro </a:t>
            </a:r>
            <a:r>
              <a:rPr lang="en-US" dirty="0" err="1" smtClean="0"/>
              <a:t>zpřístupnění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Nativní</a:t>
            </a:r>
            <a:r>
              <a:rPr lang="en-US" dirty="0" smtClean="0"/>
              <a:t> </a:t>
            </a:r>
            <a:r>
              <a:rPr lang="en-US" dirty="0" err="1" smtClean="0"/>
              <a:t>připojení</a:t>
            </a:r>
            <a:endParaRPr lang="en-US" dirty="0" smtClean="0"/>
          </a:p>
          <a:p>
            <a:pPr lvl="1"/>
            <a:r>
              <a:rPr lang="en-US" dirty="0" err="1" smtClean="0"/>
              <a:t>Nejlepší</a:t>
            </a:r>
            <a:r>
              <a:rPr lang="en-US" dirty="0" smtClean="0"/>
              <a:t> </a:t>
            </a:r>
            <a:r>
              <a:rPr lang="en-US" dirty="0" err="1" smtClean="0"/>
              <a:t>varianta</a:t>
            </a:r>
            <a:endParaRPr lang="en-US" dirty="0" smtClean="0"/>
          </a:p>
          <a:p>
            <a:pPr lvl="1"/>
            <a:r>
              <a:rPr lang="en-US" dirty="0" err="1" smtClean="0"/>
              <a:t>Nelze</a:t>
            </a:r>
            <a:r>
              <a:rPr lang="en-US" dirty="0" smtClean="0"/>
              <a:t>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zaručit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Přechodové</a:t>
            </a:r>
            <a:r>
              <a:rPr lang="en-US" dirty="0" smtClean="0"/>
              <a:t> </a:t>
            </a:r>
            <a:r>
              <a:rPr lang="en-US" dirty="0" err="1" smtClean="0"/>
              <a:t>mechanismy</a:t>
            </a:r>
            <a:endParaRPr lang="en-US" dirty="0" smtClean="0"/>
          </a:p>
          <a:p>
            <a:pPr lvl="1"/>
            <a:r>
              <a:rPr lang="en-US" dirty="0" smtClean="0"/>
              <a:t>ISATAP</a:t>
            </a:r>
          </a:p>
          <a:p>
            <a:pPr lvl="1"/>
            <a:r>
              <a:rPr lang="en-US" dirty="0" smtClean="0"/>
              <a:t>6to4</a:t>
            </a:r>
          </a:p>
          <a:p>
            <a:pPr lvl="1"/>
            <a:r>
              <a:rPr lang="en-US" dirty="0" err="1" smtClean="0"/>
              <a:t>Teredo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5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Intra-</a:t>
            </a:r>
            <a:r>
              <a:rPr lang="cs-CZ" sz="2400" dirty="0" err="1" smtClean="0"/>
              <a:t>Site</a:t>
            </a:r>
            <a:r>
              <a:rPr lang="cs-CZ" sz="2400" dirty="0" smtClean="0"/>
              <a:t> </a:t>
            </a:r>
            <a:r>
              <a:rPr lang="cs-CZ" sz="2400" dirty="0" err="1" smtClean="0"/>
              <a:t>Automatic</a:t>
            </a:r>
            <a:r>
              <a:rPr lang="cs-CZ" sz="2400" dirty="0" smtClean="0"/>
              <a:t> </a:t>
            </a:r>
            <a:r>
              <a:rPr lang="cs-CZ" sz="2400" dirty="0" err="1" smtClean="0"/>
              <a:t>Tunnel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Addressing</a:t>
            </a:r>
            <a:r>
              <a:rPr lang="cs-CZ" sz="2400" dirty="0" smtClean="0"/>
              <a:t> </a:t>
            </a:r>
            <a:r>
              <a:rPr lang="cs-CZ" sz="2400" dirty="0" err="1" smtClean="0"/>
              <a:t>Protocol</a:t>
            </a:r>
            <a:endParaRPr lang="cs-CZ" sz="2400" dirty="0" smtClean="0"/>
          </a:p>
          <a:p>
            <a:pPr lvl="1"/>
            <a:r>
              <a:rPr lang="cs-CZ" sz="2000" dirty="0" smtClean="0"/>
              <a:t>Komunikace uvnitř sítě</a:t>
            </a:r>
          </a:p>
          <a:p>
            <a:r>
              <a:rPr lang="cs-CZ" sz="2400" dirty="0" err="1" smtClean="0"/>
              <a:t>isatap</a:t>
            </a:r>
            <a:r>
              <a:rPr lang="cs-CZ" sz="2400" dirty="0" smtClean="0"/>
              <a:t> + doména</a:t>
            </a:r>
          </a:p>
          <a:p>
            <a:pPr lvl="1"/>
            <a:r>
              <a:rPr lang="cs-CZ" sz="2000" dirty="0" err="1" smtClean="0"/>
              <a:t>isatap.zcu.cz</a:t>
            </a:r>
            <a:endParaRPr lang="cs-CZ" sz="2000" dirty="0" smtClean="0"/>
          </a:p>
          <a:p>
            <a:endParaRPr lang="cs-CZ" sz="2400" dirty="0" smtClean="0"/>
          </a:p>
          <a:p>
            <a:r>
              <a:rPr lang="cs-CZ" sz="2400" dirty="0" smtClean="0"/>
              <a:t>IPv4 obsažena v adrese</a:t>
            </a:r>
          </a:p>
          <a:p>
            <a:r>
              <a:rPr lang="cs-CZ" sz="2400" dirty="0" smtClean="0"/>
              <a:t>Komunikace s nativní IPv6  = ISATAP směrovač</a:t>
            </a:r>
          </a:p>
          <a:p>
            <a:r>
              <a:rPr lang="cs-CZ" sz="2400" dirty="0" smtClean="0"/>
              <a:t>IPv6 adresa</a:t>
            </a:r>
          </a:p>
          <a:p>
            <a:pPr lvl="1"/>
            <a:r>
              <a:rPr lang="cs-CZ" sz="2000" dirty="0" smtClean="0"/>
              <a:t>Prefix</a:t>
            </a:r>
          </a:p>
          <a:p>
            <a:pPr lvl="1"/>
            <a:r>
              <a:rPr lang="cs-CZ" sz="2000" dirty="0" smtClean="0"/>
              <a:t>0000:5efe pro lokální adresy</a:t>
            </a:r>
          </a:p>
          <a:p>
            <a:pPr lvl="1"/>
            <a:r>
              <a:rPr lang="cs-CZ" sz="2000" dirty="0" smtClean="0"/>
              <a:t>0200:5efe pro globální adresy</a:t>
            </a:r>
          </a:p>
          <a:p>
            <a:pPr lvl="1"/>
            <a:r>
              <a:rPr lang="cs-CZ" sz="2000" dirty="0" smtClean="0"/>
              <a:t>IPv4 adresa</a:t>
            </a:r>
          </a:p>
          <a:p>
            <a:endParaRPr lang="en-US" sz="2400" dirty="0"/>
          </a:p>
        </p:txBody>
      </p:sp>
      <p:pic>
        <p:nvPicPr>
          <p:cNvPr id="4" name="Obrázek 3" descr="isatap_add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229200"/>
            <a:ext cx="5852978" cy="12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Historie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35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1981 </a:t>
            </a:r>
            <a:r>
              <a:rPr lang="en-US" dirty="0" smtClean="0"/>
              <a:t>– </a:t>
            </a:r>
            <a:r>
              <a:rPr lang="en-US" dirty="0" smtClean="0"/>
              <a:t>IPv4</a:t>
            </a:r>
            <a:endParaRPr lang="en-US" dirty="0"/>
          </a:p>
          <a:p>
            <a:r>
              <a:rPr lang="en-US" dirty="0"/>
              <a:t>1987 </a:t>
            </a:r>
            <a:r>
              <a:rPr lang="en-US" dirty="0" smtClean="0"/>
              <a:t>– </a:t>
            </a:r>
            <a:r>
              <a:rPr lang="en-US" dirty="0"/>
              <a:t>Internet </a:t>
            </a:r>
            <a:endParaRPr lang="en-US" dirty="0" smtClean="0"/>
          </a:p>
          <a:p>
            <a:r>
              <a:rPr lang="en-US" dirty="0" smtClean="0"/>
              <a:t>1992 </a:t>
            </a:r>
            <a:r>
              <a:rPr lang="en-US" dirty="0" smtClean="0"/>
              <a:t>– </a:t>
            </a:r>
            <a:r>
              <a:rPr lang="en-US" dirty="0" smtClean="0"/>
              <a:t>CIDR</a:t>
            </a:r>
            <a:r>
              <a:rPr lang="en-US" dirty="0"/>
              <a:t>, NAT</a:t>
            </a:r>
          </a:p>
          <a:p>
            <a:r>
              <a:rPr lang="en-US" dirty="0"/>
              <a:t>1993 </a:t>
            </a:r>
            <a:r>
              <a:rPr lang="en-US" dirty="0" smtClean="0"/>
              <a:t>– </a:t>
            </a:r>
            <a:r>
              <a:rPr lang="en-US" dirty="0" err="1" smtClean="0"/>
              <a:t>První</a:t>
            </a:r>
            <a:r>
              <a:rPr lang="en-US" dirty="0" smtClean="0"/>
              <a:t> WWW </a:t>
            </a:r>
            <a:r>
              <a:rPr lang="en-US" dirty="0" err="1" smtClean="0"/>
              <a:t>prohlížeč</a:t>
            </a:r>
            <a:endParaRPr lang="en-US" dirty="0"/>
          </a:p>
          <a:p>
            <a:r>
              <a:rPr lang="en-US" dirty="0"/>
              <a:t>1996 </a:t>
            </a:r>
            <a:r>
              <a:rPr lang="en-US" dirty="0" smtClean="0"/>
              <a:t>– </a:t>
            </a:r>
            <a:r>
              <a:rPr lang="en-US" dirty="0" smtClean="0"/>
              <a:t>IPv6</a:t>
            </a:r>
            <a:endParaRPr lang="en-US" dirty="0"/>
          </a:p>
          <a:p>
            <a:r>
              <a:rPr lang="hr-HR" dirty="0"/>
              <a:t>2000 </a:t>
            </a:r>
            <a:r>
              <a:rPr lang="en-US" dirty="0" smtClean="0"/>
              <a:t>– </a:t>
            </a:r>
            <a:r>
              <a:rPr lang="hr-HR" dirty="0" smtClean="0"/>
              <a:t>250M uživatelů</a:t>
            </a:r>
            <a:endParaRPr lang="hr-HR" dirty="0"/>
          </a:p>
          <a:p>
            <a:r>
              <a:rPr lang="en-US" dirty="0"/>
              <a:t>2010 </a:t>
            </a:r>
            <a:r>
              <a:rPr lang="en-US" dirty="0" smtClean="0"/>
              <a:t>–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2 </a:t>
            </a:r>
            <a:r>
              <a:rPr lang="en-US" dirty="0" err="1" smtClean="0"/>
              <a:t>mld</a:t>
            </a:r>
            <a:r>
              <a:rPr lang="en-US" dirty="0"/>
              <a:t>. </a:t>
            </a:r>
            <a:r>
              <a:rPr lang="en-US" dirty="0" err="1" smtClean="0"/>
              <a:t>uživatelů</a:t>
            </a:r>
            <a:endParaRPr lang="en-US" dirty="0"/>
          </a:p>
          <a:p>
            <a:r>
              <a:rPr lang="en-US" dirty="0"/>
              <a:t>2011 </a:t>
            </a:r>
            <a:r>
              <a:rPr lang="en-US" dirty="0" smtClean="0"/>
              <a:t>– </a:t>
            </a:r>
            <a:r>
              <a:rPr lang="en-US" dirty="0" err="1" smtClean="0"/>
              <a:t>Přiděleny</a:t>
            </a:r>
            <a:r>
              <a:rPr lang="en-US" dirty="0" smtClean="0"/>
              <a:t> </a:t>
            </a:r>
            <a:r>
              <a:rPr lang="en-US" dirty="0" err="1" smtClean="0"/>
              <a:t>poslední</a:t>
            </a:r>
            <a:r>
              <a:rPr lang="en-US" dirty="0" smtClean="0"/>
              <a:t> </a:t>
            </a:r>
            <a:r>
              <a:rPr lang="en-US" dirty="0" err="1"/>
              <a:t>bloky</a:t>
            </a:r>
            <a:r>
              <a:rPr lang="en-US" dirty="0"/>
              <a:t> od IANA</a:t>
            </a:r>
          </a:p>
          <a:p>
            <a:r>
              <a:rPr lang="en-US" dirty="0"/>
              <a:t>6.6.2011 - 1. World IPv6 Day (Launch Day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6.6.2012 - 2. World IPv6 Day, FB, Google, Bing, Yahoo!, Akamai, AT&amp;</a:t>
            </a:r>
            <a:r>
              <a:rPr lang="en-US" dirty="0" smtClean="0"/>
              <a:t>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seznam.cz</a:t>
            </a:r>
            <a:r>
              <a:rPr lang="en-US" dirty="0" smtClean="0"/>
              <a:t>, o2.cz,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ISATAP a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Adaptér</a:t>
            </a:r>
            <a:r>
              <a:rPr lang="en-US" sz="1600" dirty="0"/>
              <a:t> pro </a:t>
            </a:r>
            <a:r>
              <a:rPr lang="en-US" sz="1600" dirty="0" err="1"/>
              <a:t>tunelové</a:t>
            </a:r>
            <a:r>
              <a:rPr lang="en-US" sz="1600" dirty="0"/>
              <a:t> </a:t>
            </a:r>
            <a:r>
              <a:rPr lang="en-US" sz="1600" dirty="0" err="1"/>
              <a:t>připojení</a:t>
            </a:r>
            <a:r>
              <a:rPr lang="en-US" sz="1600" dirty="0"/>
              <a:t> </a:t>
            </a:r>
            <a:r>
              <a:rPr lang="en-US" sz="1600" dirty="0" err="1"/>
              <a:t>isatap.zcu.cz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 </a:t>
            </a:r>
            <a:r>
              <a:rPr lang="en-US" sz="1600" dirty="0" err="1"/>
              <a:t>Přípona</a:t>
            </a:r>
            <a:r>
              <a:rPr lang="en-US" sz="1600" dirty="0"/>
              <a:t> DNS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připojení</a:t>
            </a:r>
            <a:r>
              <a:rPr lang="en-US" sz="1600" dirty="0"/>
              <a:t> . . . : </a:t>
            </a:r>
            <a:r>
              <a:rPr lang="en-US" sz="1600" dirty="0" err="1"/>
              <a:t>zcu.cz</a:t>
            </a:r>
            <a:endParaRPr lang="en-US" sz="1600" dirty="0"/>
          </a:p>
          <a:p>
            <a:pPr marL="0" indent="0">
              <a:buNone/>
            </a:pPr>
            <a:r>
              <a:rPr lang="is-IS" sz="1600" dirty="0"/>
              <a:t>  Popis . . . . . . . . . . . . . . : Microsoft ISATAP Adapter #3</a:t>
            </a:r>
          </a:p>
          <a:p>
            <a:pPr marL="0" indent="0">
              <a:buNone/>
            </a:pPr>
            <a:r>
              <a:rPr lang="cs-CZ" sz="1600" dirty="0"/>
              <a:t>  Fyzická Adresa. . . . . . . . . . : 00-00-00-00-00-00-00-E0</a:t>
            </a:r>
          </a:p>
          <a:p>
            <a:pPr marL="0" indent="0">
              <a:buNone/>
            </a:pPr>
            <a:r>
              <a:rPr lang="cs-CZ" sz="1600" dirty="0"/>
              <a:t>  Protokol DHCP povolen . . . . . . : Ne</a:t>
            </a:r>
          </a:p>
          <a:p>
            <a:pPr marL="0" indent="0">
              <a:buNone/>
            </a:pPr>
            <a:r>
              <a:rPr lang="cs-CZ" sz="1600" dirty="0"/>
              <a:t>  Automatická konfigurace povolena  : Ano</a:t>
            </a:r>
          </a:p>
          <a:p>
            <a:pPr marL="0" indent="0">
              <a:buNone/>
            </a:pPr>
            <a:r>
              <a:rPr lang="sk-SK" sz="1600" dirty="0"/>
              <a:t>  IPv6 adresa. . . . . . . . . . . : 2001:718:1801:1a02:200:5efe:</a:t>
            </a:r>
            <a:r>
              <a:rPr lang="sk-SK" sz="1600" dirty="0" smtClean="0"/>
              <a:t>147.228.12.80</a:t>
            </a:r>
            <a:r>
              <a:rPr lang="sk-SK" sz="1600" dirty="0"/>
              <a:t>(Preferované)</a:t>
            </a:r>
          </a:p>
          <a:p>
            <a:pPr marL="0" indent="0">
              <a:buNone/>
            </a:pPr>
            <a:r>
              <a:rPr lang="sk-SK" sz="1600" dirty="0"/>
              <a:t>  Místní IPv6 adresa v rámci propojení . . . : fe80::200:5efe:</a:t>
            </a:r>
            <a:r>
              <a:rPr lang="sk-SK" sz="1600" dirty="0" smtClean="0"/>
              <a:t>147.228.12.80</a:t>
            </a:r>
            <a:r>
              <a:rPr lang="sk-SK" sz="1600" dirty="0"/>
              <a:t>%18(Preferované)</a:t>
            </a:r>
          </a:p>
          <a:p>
            <a:pPr marL="0" indent="0">
              <a:buNone/>
            </a:pPr>
            <a:r>
              <a:rPr lang="cs-CZ" sz="1600" dirty="0"/>
              <a:t>  Výchozí brána . . . . . . . . . . : fe80::5efe:147.228.255.2%18</a:t>
            </a:r>
          </a:p>
          <a:p>
            <a:pPr marL="0" indent="0">
              <a:buNone/>
            </a:pPr>
            <a:r>
              <a:rPr lang="en-US" sz="1600" dirty="0"/>
              <a:t>  </a:t>
            </a:r>
            <a:r>
              <a:rPr lang="en-US" sz="1600" dirty="0" err="1"/>
              <a:t>Servery</a:t>
            </a:r>
            <a:r>
              <a:rPr lang="en-US" sz="1600" dirty="0"/>
              <a:t> DNS . . . . . . . . . . . : 147.228.1.12</a:t>
            </a:r>
          </a:p>
          <a:p>
            <a:pPr marL="0" indent="0">
              <a:buNone/>
            </a:pPr>
            <a:r>
              <a:rPr lang="en-US" sz="1600" dirty="0"/>
              <a:t>                                      147.228.52.11</a:t>
            </a:r>
          </a:p>
          <a:p>
            <a:pPr marL="0" indent="0">
              <a:buNone/>
            </a:pPr>
            <a:r>
              <a:rPr lang="en-US" sz="1600" dirty="0"/>
              <a:t>                                      147.228.10.15</a:t>
            </a:r>
          </a:p>
          <a:p>
            <a:pPr marL="0" indent="0">
              <a:buNone/>
            </a:pPr>
            <a:r>
              <a:rPr lang="cs-CZ" sz="1600" dirty="0"/>
              <a:t>  </a:t>
            </a:r>
            <a:r>
              <a:rPr lang="cs-CZ" sz="1600" dirty="0" err="1"/>
              <a:t>NetBIOS</a:t>
            </a:r>
            <a:r>
              <a:rPr lang="cs-CZ" sz="1600" dirty="0"/>
              <a:t> nad TCP/IP. . . . . . . . : zakázáno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110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6to4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Cesta k 2002::/16</a:t>
            </a:r>
          </a:p>
          <a:p>
            <a:pPr lvl="1"/>
            <a:r>
              <a:rPr lang="cs-CZ" dirty="0" smtClean="0"/>
              <a:t>Ohlašuje směrovač do sítě</a:t>
            </a:r>
          </a:p>
          <a:p>
            <a:pPr lvl="1"/>
            <a:r>
              <a:rPr lang="cs-CZ" dirty="0" smtClean="0"/>
              <a:t>Použije svoji zdrojovou IPv4</a:t>
            </a:r>
          </a:p>
          <a:p>
            <a:pPr lvl="1"/>
            <a:r>
              <a:rPr lang="cs-CZ" dirty="0" smtClean="0"/>
              <a:t>Cílovou IPv4 jednoduše zjistí z cílové IPv6</a:t>
            </a:r>
          </a:p>
          <a:p>
            <a:pPr lvl="1"/>
            <a:r>
              <a:rPr lang="cs-CZ" dirty="0" smtClean="0"/>
              <a:t>Zabalí a pošle</a:t>
            </a:r>
          </a:p>
          <a:p>
            <a:pPr lvl="1"/>
            <a:r>
              <a:rPr lang="cs-CZ" dirty="0" smtClean="0"/>
              <a:t>Nezakládá trvalý tunel	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Cesta do nativní IPv6</a:t>
            </a:r>
          </a:p>
          <a:p>
            <a:pPr lvl="1"/>
            <a:r>
              <a:rPr lang="cs-CZ" dirty="0" smtClean="0"/>
              <a:t>Musí použít zprostředkovatele (</a:t>
            </a:r>
            <a:r>
              <a:rPr lang="cs-CZ" dirty="0" err="1" smtClean="0"/>
              <a:t>relay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Anycastová</a:t>
            </a:r>
            <a:r>
              <a:rPr lang="cs-CZ" dirty="0" smtClean="0"/>
              <a:t> adresa 192.88.99.1 = 2002:c058:6301::</a:t>
            </a:r>
          </a:p>
          <a:p>
            <a:pPr lvl="2"/>
            <a:r>
              <a:rPr lang="cs-CZ" dirty="0" smtClean="0"/>
              <a:t>6to4.nic.cz</a:t>
            </a:r>
            <a:endParaRPr lang="cs-CZ" dirty="0" smtClean="0"/>
          </a:p>
          <a:p>
            <a:pPr lvl="1"/>
            <a:r>
              <a:rPr lang="cs-CZ" dirty="0" smtClean="0"/>
              <a:t>Problém s asymetrií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2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funguje</a:t>
            </a:r>
            <a:r>
              <a:rPr lang="en-US" dirty="0" smtClean="0"/>
              <a:t> 6to4</a:t>
            </a:r>
            <a:endParaRPr lang="en-US" dirty="0"/>
          </a:p>
        </p:txBody>
      </p:sp>
      <p:pic>
        <p:nvPicPr>
          <p:cNvPr id="4" name="Zástupný symbol pro obsah 3" descr="6to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2972" r="-52972"/>
          <a:stretch>
            <a:fillRect/>
          </a:stretch>
        </p:blipFill>
        <p:spPr>
          <a:xfrm>
            <a:off x="132206" y="1600200"/>
            <a:ext cx="8668456" cy="4767317"/>
          </a:xfrm>
        </p:spPr>
      </p:pic>
    </p:spTree>
    <p:extLst>
      <p:ext uri="{BB962C8B-B14F-4D97-AF65-F5344CB8AC3E}">
        <p14:creationId xmlns:p14="http://schemas.microsoft.com/office/powerpoint/2010/main" val="314680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6to4 - Windows</a:t>
            </a:r>
            <a:endParaRPr lang="en-US" dirty="0"/>
          </a:p>
        </p:txBody>
      </p:sp>
      <p:pic>
        <p:nvPicPr>
          <p:cNvPr id="4" name="Content Placeholder 3" descr="pingall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t="29438" r="-846" b="18605"/>
          <a:stretch/>
        </p:blipFill>
        <p:spPr>
          <a:xfrm>
            <a:off x="526786" y="1209148"/>
            <a:ext cx="8229600" cy="5489010"/>
          </a:xfrm>
        </p:spPr>
      </p:pic>
    </p:spTree>
    <p:extLst>
      <p:ext uri="{BB962C8B-B14F-4D97-AF65-F5344CB8AC3E}">
        <p14:creationId xmlns:p14="http://schemas.microsoft.com/office/powerpoint/2010/main" val="8265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Snaha o eliminaci problémů s </a:t>
            </a:r>
            <a:r>
              <a:rPr lang="cs-CZ" sz="2400" dirty="0" err="1" smtClean="0"/>
              <a:t>NATem</a:t>
            </a:r>
            <a:endParaRPr lang="cs-CZ" sz="2400" dirty="0" smtClean="0"/>
          </a:p>
          <a:p>
            <a:r>
              <a:rPr lang="cs-CZ" sz="2400" dirty="0" smtClean="0"/>
              <a:t>Nutnost zahajování komunikace z vnitřní sítě</a:t>
            </a:r>
          </a:p>
          <a:p>
            <a:r>
              <a:rPr lang="cs-CZ" sz="2400" dirty="0" smtClean="0"/>
              <a:t>UDP</a:t>
            </a:r>
          </a:p>
          <a:p>
            <a:r>
              <a:rPr lang="cs-CZ" sz="2400" dirty="0" smtClean="0"/>
              <a:t>Problém s kvalitou služby</a:t>
            </a:r>
          </a:p>
          <a:p>
            <a:pPr lvl="1"/>
            <a:r>
              <a:rPr lang="cs-CZ" sz="2000" dirty="0" smtClean="0"/>
              <a:t>Řeší </a:t>
            </a:r>
            <a:r>
              <a:rPr lang="cs-CZ" sz="2000" dirty="0" err="1" smtClean="0"/>
              <a:t>teredo.nic.cz</a:t>
            </a:r>
            <a:endParaRPr lang="cs-CZ" sz="2000" dirty="0" smtClean="0"/>
          </a:p>
          <a:p>
            <a:endParaRPr lang="en-US" sz="2400" dirty="0"/>
          </a:p>
        </p:txBody>
      </p:sp>
      <p:pic>
        <p:nvPicPr>
          <p:cNvPr id="4" name="Obrázek 3" descr="teredo_add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344" y="3856485"/>
            <a:ext cx="6850434" cy="25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Teredo</a:t>
            </a:r>
            <a:r>
              <a:rPr lang="en-US" dirty="0" smtClean="0"/>
              <a:t> - Windows</a:t>
            </a:r>
            <a:endParaRPr lang="en-US" dirty="0"/>
          </a:p>
        </p:txBody>
      </p:sp>
      <p:pic>
        <p:nvPicPr>
          <p:cNvPr id="4" name="Content Placeholder 3" descr="DirectAccess%20Scenario_13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0" t="10505" r="-3272" b="18670"/>
          <a:stretch/>
        </p:blipFill>
        <p:spPr>
          <a:xfrm>
            <a:off x="457200" y="1703948"/>
            <a:ext cx="8040957" cy="4422216"/>
          </a:xfrm>
        </p:spPr>
      </p:pic>
    </p:spTree>
    <p:extLst>
      <p:ext uri="{BB962C8B-B14F-4D97-AF65-F5344CB8AC3E}">
        <p14:creationId xmlns:p14="http://schemas.microsoft.com/office/powerpoint/2010/main" val="31083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IPv6 - Z</a:t>
            </a:r>
            <a:r>
              <a:rPr lang="en-US" dirty="0" smtClean="0"/>
              <a:t>ČU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Přidělený</a:t>
            </a:r>
            <a:r>
              <a:rPr lang="en-US" dirty="0" smtClean="0"/>
              <a:t> prefix</a:t>
            </a:r>
          </a:p>
          <a:p>
            <a:pPr lvl="1"/>
            <a:r>
              <a:rPr lang="en-US" dirty="0" smtClean="0"/>
              <a:t>2001:718:1801::/48</a:t>
            </a:r>
          </a:p>
          <a:p>
            <a:endParaRPr lang="en-US" dirty="0" smtClean="0"/>
          </a:p>
          <a:p>
            <a:r>
              <a:rPr lang="en-US" dirty="0" err="1" smtClean="0"/>
              <a:t>Adresy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aktuálních</a:t>
            </a:r>
            <a:r>
              <a:rPr lang="en-US" dirty="0" smtClean="0"/>
              <a:t> IPv4</a:t>
            </a:r>
          </a:p>
          <a:p>
            <a:pPr lvl="1"/>
            <a:r>
              <a:rPr lang="en-US" dirty="0" err="1" smtClean="0"/>
              <a:t>Důraz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směrování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lokality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cs-CZ" dirty="0" smtClean="0"/>
              <a:t>147.228.</a:t>
            </a:r>
            <a:r>
              <a:rPr lang="cs-CZ" dirty="0" smtClean="0">
                <a:solidFill>
                  <a:srgbClr val="FF0000"/>
                </a:solidFill>
              </a:rPr>
              <a:t>123</a:t>
            </a:r>
            <a:r>
              <a:rPr lang="cs-CZ" dirty="0" smtClean="0"/>
              <a:t>.</a:t>
            </a:r>
            <a:r>
              <a:rPr lang="cs-CZ" dirty="0" smtClean="0">
                <a:solidFill>
                  <a:srgbClr val="0000FF"/>
                </a:solidFill>
              </a:rPr>
              <a:t>14</a:t>
            </a:r>
            <a:r>
              <a:rPr lang="cs-CZ" dirty="0" smtClean="0"/>
              <a:t> = 2001:718:1801:a</a:t>
            </a:r>
            <a:r>
              <a:rPr lang="cs-CZ" dirty="0" smtClean="0">
                <a:solidFill>
                  <a:srgbClr val="FF0000"/>
                </a:solidFill>
              </a:rPr>
              <a:t>123</a:t>
            </a:r>
            <a:r>
              <a:rPr lang="cs-CZ" dirty="0" smtClean="0"/>
              <a:t>::1:</a:t>
            </a:r>
            <a:r>
              <a:rPr lang="cs-CZ" dirty="0" smtClean="0">
                <a:solidFill>
                  <a:srgbClr val="0000FF"/>
                </a:solidFill>
              </a:rPr>
              <a:t>14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63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Služby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IPv6 - Z</a:t>
            </a:r>
            <a:r>
              <a:rPr lang="en-US" dirty="0" smtClean="0"/>
              <a:t>ČU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Nativně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vybraných</a:t>
            </a:r>
            <a:r>
              <a:rPr lang="en-US" sz="1800" dirty="0" smtClean="0"/>
              <a:t> </a:t>
            </a:r>
            <a:r>
              <a:rPr lang="en-US" sz="1800" dirty="0" err="1" smtClean="0"/>
              <a:t>sitích</a:t>
            </a:r>
            <a:endParaRPr lang="en-US" sz="1800" dirty="0" smtClean="0"/>
          </a:p>
          <a:p>
            <a:pPr lvl="1"/>
            <a:r>
              <a:rPr lang="en-US" sz="1600" dirty="0" err="1" smtClean="0"/>
              <a:t>Bezpečnost</a:t>
            </a:r>
            <a:r>
              <a:rPr lang="en-US" sz="1600" dirty="0" smtClean="0"/>
              <a:t> pro </a:t>
            </a:r>
            <a:r>
              <a:rPr lang="en-US" sz="1600" dirty="0" err="1" smtClean="0"/>
              <a:t>všechny</a:t>
            </a:r>
            <a:endParaRPr lang="en-US" sz="1600" dirty="0" smtClean="0"/>
          </a:p>
          <a:p>
            <a:pPr lvl="1"/>
            <a:r>
              <a:rPr lang="en-US" sz="1600" dirty="0" err="1" smtClean="0"/>
              <a:t>Nelze</a:t>
            </a:r>
            <a:r>
              <a:rPr lang="en-US" sz="1600" dirty="0" smtClean="0"/>
              <a:t> </a:t>
            </a:r>
            <a:r>
              <a:rPr lang="en-US" sz="1600" dirty="0"/>
              <a:t>pro </a:t>
            </a:r>
            <a:r>
              <a:rPr lang="en-US" sz="1600" dirty="0" err="1" smtClean="0"/>
              <a:t>jednotlivé</a:t>
            </a:r>
            <a:r>
              <a:rPr lang="en-US" sz="1600" dirty="0" smtClean="0"/>
              <a:t> </a:t>
            </a:r>
            <a:r>
              <a:rPr lang="en-US" sz="1600" dirty="0" err="1"/>
              <a:t>hosty</a:t>
            </a:r>
            <a:r>
              <a:rPr lang="en-US" sz="1600" dirty="0"/>
              <a:t> </a:t>
            </a:r>
            <a:r>
              <a:rPr lang="en-US" sz="1600" dirty="0" err="1" smtClean="0"/>
              <a:t>selektivně</a:t>
            </a:r>
            <a:endParaRPr lang="en-US" sz="1600" dirty="0"/>
          </a:p>
          <a:p>
            <a:endParaRPr lang="en-US" sz="1800" dirty="0" smtClean="0"/>
          </a:p>
          <a:p>
            <a:r>
              <a:rPr lang="en-US" sz="1800" dirty="0" err="1" smtClean="0"/>
              <a:t>Monitorování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provozu</a:t>
            </a:r>
            <a:r>
              <a:rPr lang="en-US" sz="1800" dirty="0" smtClean="0"/>
              <a:t> pro IPv4 a IPv6</a:t>
            </a:r>
          </a:p>
          <a:p>
            <a:r>
              <a:rPr lang="en-US" sz="1800" dirty="0" smtClean="0"/>
              <a:t>DNS </a:t>
            </a:r>
            <a:r>
              <a:rPr lang="en-US" sz="1800" dirty="0"/>
              <a:t>pro IPv4 a </a:t>
            </a:r>
            <a:r>
              <a:rPr lang="en-US" sz="1800" dirty="0" smtClean="0"/>
              <a:t>IPv6</a:t>
            </a:r>
          </a:p>
          <a:p>
            <a:r>
              <a:rPr lang="en-US" sz="1800" dirty="0" smtClean="0"/>
              <a:t>E</a:t>
            </a:r>
            <a:r>
              <a:rPr lang="en-US" sz="1800" dirty="0"/>
              <a:t>-mail </a:t>
            </a:r>
            <a:r>
              <a:rPr lang="en-US" sz="1800" dirty="0" err="1"/>
              <a:t>po</a:t>
            </a:r>
            <a:r>
              <a:rPr lang="en-US" sz="1800" dirty="0"/>
              <a:t> IPv4 a </a:t>
            </a:r>
            <a:r>
              <a:rPr lang="en-US" sz="1800" dirty="0" smtClean="0"/>
              <a:t>IPv6</a:t>
            </a:r>
          </a:p>
          <a:p>
            <a:r>
              <a:rPr lang="en-US" sz="1800" dirty="0" smtClean="0"/>
              <a:t>VPN </a:t>
            </a:r>
            <a:r>
              <a:rPr lang="en-US" sz="1800" dirty="0" err="1" smtClean="0"/>
              <a:t>přes</a:t>
            </a:r>
            <a:r>
              <a:rPr lang="en-US" sz="1800" dirty="0" smtClean="0"/>
              <a:t> Cisco </a:t>
            </a:r>
            <a:r>
              <a:rPr lang="en-US" sz="1800" dirty="0" err="1" smtClean="0"/>
              <a:t>Anyconnect</a:t>
            </a:r>
            <a:endParaRPr lang="en-US" sz="1800" dirty="0" smtClean="0"/>
          </a:p>
          <a:p>
            <a:pPr lvl="1"/>
            <a:r>
              <a:rPr lang="en-US" sz="1600" dirty="0" err="1" smtClean="0"/>
              <a:t>licence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/>
              <a:t> pro </a:t>
            </a:r>
            <a:r>
              <a:rPr lang="en-US" sz="1600" dirty="0" err="1" smtClean="0"/>
              <a:t>mobilní</a:t>
            </a:r>
            <a:r>
              <a:rPr lang="en-US" sz="1600" dirty="0" smtClean="0"/>
              <a:t> </a:t>
            </a:r>
            <a:r>
              <a:rPr lang="en-US" sz="1600" dirty="0" err="1" smtClean="0"/>
              <a:t>zařízení</a:t>
            </a:r>
            <a:endParaRPr lang="en-US" sz="1600" dirty="0" smtClean="0"/>
          </a:p>
          <a:p>
            <a:r>
              <a:rPr lang="en-US" sz="2000" dirty="0" err="1" smtClean="0"/>
              <a:t>isatap.zcu.cz</a:t>
            </a:r>
            <a:endParaRPr lang="en-US" sz="2000" dirty="0" smtClean="0"/>
          </a:p>
          <a:p>
            <a:r>
              <a:rPr lang="en-US" sz="1800" dirty="0" err="1" smtClean="0"/>
              <a:t>WiFi</a:t>
            </a:r>
            <a:r>
              <a:rPr lang="en-US" sz="1800" dirty="0" smtClean="0"/>
              <a:t> </a:t>
            </a:r>
            <a:r>
              <a:rPr lang="en-US" sz="1800" dirty="0" err="1" smtClean="0"/>
              <a:t>testovací</a:t>
            </a:r>
            <a:r>
              <a:rPr lang="en-US" sz="1800" dirty="0" smtClean="0"/>
              <a:t> </a:t>
            </a:r>
            <a:r>
              <a:rPr lang="en-US" sz="1800" dirty="0" err="1" smtClean="0"/>
              <a:t>režim</a:t>
            </a:r>
            <a:endParaRPr lang="en-US" sz="1800" dirty="0" smtClean="0"/>
          </a:p>
          <a:p>
            <a:r>
              <a:rPr lang="en-US" sz="1800" dirty="0" smtClean="0"/>
              <a:t>WWW </a:t>
            </a:r>
            <a:r>
              <a:rPr lang="en-US" sz="1800" dirty="0" err="1" smtClean="0"/>
              <a:t>připravujeme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Postrádáte</a:t>
            </a:r>
            <a:r>
              <a:rPr lang="en-US" sz="1600" dirty="0" smtClean="0"/>
              <a:t> </a:t>
            </a:r>
            <a:r>
              <a:rPr lang="en-US" sz="1600" dirty="0" err="1" smtClean="0"/>
              <a:t>nějakou</a:t>
            </a:r>
            <a:r>
              <a:rPr lang="en-US" sz="1600" dirty="0" smtClean="0"/>
              <a:t> </a:t>
            </a:r>
            <a:r>
              <a:rPr lang="en-US" sz="1600" dirty="0" err="1" smtClean="0"/>
              <a:t>službu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IPv6? </a:t>
            </a:r>
            <a:r>
              <a:rPr lang="en-US" sz="1600" dirty="0"/>
              <a:t>;</a:t>
            </a:r>
            <a:r>
              <a:rPr lang="en-US" sz="1600" dirty="0" smtClean="0"/>
              <a:t>-)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074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v </a:t>
            </a:r>
            <a:r>
              <a:rPr lang="en-US" dirty="0" err="1" smtClean="0"/>
              <a:t>domácí</a:t>
            </a:r>
            <a:r>
              <a:rPr lang="en-US" dirty="0" smtClean="0"/>
              <a:t> </a:t>
            </a:r>
            <a:r>
              <a:rPr lang="en-US" dirty="0" err="1" smtClean="0"/>
              <a:t>síti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Cca 10 domácích zařízení k dispozici</a:t>
            </a:r>
          </a:p>
          <a:p>
            <a:r>
              <a:rPr lang="cs-CZ" dirty="0" smtClean="0"/>
              <a:t>O2</a:t>
            </a:r>
          </a:p>
          <a:p>
            <a:pPr lvl="1"/>
            <a:r>
              <a:rPr lang="cs-CZ" dirty="0" smtClean="0"/>
              <a:t>Pevné k dispozici o 6/2012</a:t>
            </a:r>
          </a:p>
          <a:p>
            <a:pPr lvl="1"/>
            <a:r>
              <a:rPr lang="cs-CZ" dirty="0" err="1" smtClean="0"/>
              <a:t>Dual-stack</a:t>
            </a:r>
            <a:r>
              <a:rPr lang="cs-CZ" dirty="0" smtClean="0"/>
              <a:t>, prefix /64 </a:t>
            </a:r>
          </a:p>
          <a:p>
            <a:r>
              <a:rPr lang="cs-CZ" dirty="0" smtClean="0"/>
              <a:t>UPC</a:t>
            </a:r>
          </a:p>
          <a:p>
            <a:pPr lvl="1"/>
            <a:r>
              <a:rPr lang="cs-CZ" dirty="0" smtClean="0"/>
              <a:t>DS lite (tunelování IPv4 přes IPv6 páteřní sí</a:t>
            </a:r>
            <a:r>
              <a:rPr lang="cs-CZ" dirty="0" smtClean="0"/>
              <a:t>ť)</a:t>
            </a:r>
            <a:r>
              <a:rPr lang="cs-CZ" dirty="0" smtClean="0"/>
              <a:t>, později NAT64</a:t>
            </a:r>
          </a:p>
          <a:p>
            <a:pPr lvl="1"/>
            <a:r>
              <a:rPr lang="cs-CZ" dirty="0" smtClean="0"/>
              <a:t>/64 </a:t>
            </a:r>
            <a:r>
              <a:rPr lang="cs-CZ" dirty="0" err="1" smtClean="0"/>
              <a:t>bridge</a:t>
            </a:r>
            <a:r>
              <a:rPr lang="cs-CZ" dirty="0" smtClean="0"/>
              <a:t> mód, /56 s delegovaným prefixem (</a:t>
            </a:r>
            <a:r>
              <a:rPr lang="cs-CZ" dirty="0" err="1" smtClean="0"/>
              <a:t>router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Konec migrace cca 2017</a:t>
            </a:r>
          </a:p>
          <a:p>
            <a:r>
              <a:rPr lang="cs-CZ" dirty="0" err="1" smtClean="0"/>
              <a:t>T-mobile</a:t>
            </a:r>
            <a:endParaRPr lang="cs-CZ" dirty="0" smtClean="0"/>
          </a:p>
          <a:p>
            <a:pPr lvl="1"/>
            <a:r>
              <a:rPr lang="cs-CZ" dirty="0" smtClean="0"/>
              <a:t>Pevné připojení - polovina 2013</a:t>
            </a:r>
          </a:p>
          <a:p>
            <a:pPr lvl="1"/>
            <a:r>
              <a:rPr lang="cs-CZ" dirty="0" smtClean="0"/>
              <a:t>Mobilní připojení – cca 2014 </a:t>
            </a:r>
          </a:p>
          <a:p>
            <a:r>
              <a:rPr lang="cs-CZ" dirty="0" smtClean="0"/>
              <a:t>Vodafone</a:t>
            </a:r>
          </a:p>
          <a:p>
            <a:pPr lvl="1"/>
            <a:r>
              <a:rPr lang="cs-CZ" dirty="0" smtClean="0"/>
              <a:t>Zatím nenabízí</a:t>
            </a:r>
          </a:p>
          <a:p>
            <a:pPr lvl="1"/>
            <a:r>
              <a:rPr lang="cs-CZ" dirty="0" smtClean="0"/>
              <a:t>Dostatek IPv4 adres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0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servery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host </a:t>
            </a:r>
            <a:r>
              <a:rPr lang="en-US" sz="2400" dirty="0" err="1" smtClean="0">
                <a:hlinkClick r:id="rId2"/>
              </a:rPr>
              <a:t>www.seznam.cz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www.seznam.cz</a:t>
            </a:r>
            <a:r>
              <a:rPr lang="en-US" sz="2400" dirty="0" smtClean="0"/>
              <a:t> has IPv6 address 2a02:598:2::3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host </a:t>
            </a:r>
            <a:r>
              <a:rPr lang="en-US" sz="2400" u="sng" dirty="0" err="1" smtClean="0">
                <a:solidFill>
                  <a:srgbClr val="0000FF"/>
                </a:solidFill>
              </a:rPr>
              <a:t>www.centrum.cz</a:t>
            </a:r>
            <a:endParaRPr lang="en-US" sz="2400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err="1" smtClean="0"/>
              <a:t>www.centrum.cz</a:t>
            </a:r>
            <a:r>
              <a:rPr lang="en-US" sz="2400" dirty="0" smtClean="0"/>
              <a:t> is an alias for hp9-pool.centrum.cz.</a:t>
            </a:r>
          </a:p>
          <a:p>
            <a:pPr marL="0" indent="0">
              <a:buNone/>
            </a:pPr>
            <a:r>
              <a:rPr lang="en-US" sz="2400" dirty="0" smtClean="0"/>
              <a:t>hp9-pool.centrum.cz has IPv6 address 2a00:da80:0:500::9</a:t>
            </a:r>
          </a:p>
          <a:p>
            <a:endParaRPr lang="en-US" sz="2400" dirty="0" smtClean="0"/>
          </a:p>
          <a:p>
            <a:r>
              <a:rPr lang="en-US" sz="2400" dirty="0" smtClean="0"/>
              <a:t>host </a:t>
            </a:r>
            <a:r>
              <a:rPr lang="en-US" sz="2400" dirty="0" smtClean="0">
                <a:hlinkClick r:id="rId3"/>
              </a:rPr>
              <a:t>www.hosting.cz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www.hosting.cz</a:t>
            </a:r>
            <a:r>
              <a:rPr lang="en-US" sz="2400" dirty="0" smtClean="0"/>
              <a:t> has IPv6 address 2a02:4a8:ac24:102::96:66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= 2^32 = </a:t>
            </a:r>
            <a:r>
              <a:rPr lang="en-US" dirty="0" err="1" smtClean="0"/>
              <a:t>cca</a:t>
            </a:r>
            <a:r>
              <a:rPr lang="en-US" dirty="0" smtClean="0"/>
              <a:t> 4,3 </a:t>
            </a:r>
            <a:r>
              <a:rPr lang="en-US" dirty="0" err="1" smtClean="0"/>
              <a:t>mld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IPv6 = 2^128</a:t>
            </a:r>
          </a:p>
          <a:p>
            <a:pPr lvl="1"/>
            <a:r>
              <a:rPr lang="en-US" dirty="0" err="1" smtClean="0"/>
              <a:t>číslem</a:t>
            </a:r>
            <a:r>
              <a:rPr lang="en-US" dirty="0" smtClean="0"/>
              <a:t> </a:t>
            </a:r>
            <a:r>
              <a:rPr lang="en-US" dirty="0" err="1" smtClean="0"/>
              <a:t>těžce</a:t>
            </a:r>
            <a:r>
              <a:rPr lang="en-US" dirty="0" smtClean="0"/>
              <a:t> </a:t>
            </a:r>
            <a:r>
              <a:rPr lang="en-US" dirty="0" err="1" smtClean="0"/>
              <a:t>představitelné</a:t>
            </a:r>
            <a:endParaRPr lang="en-US" dirty="0" smtClean="0"/>
          </a:p>
          <a:p>
            <a:pPr lvl="1"/>
            <a:r>
              <a:rPr lang="en-US" dirty="0" err="1" smtClean="0"/>
              <a:t>Nemusely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by </a:t>
            </a:r>
            <a:r>
              <a:rPr lang="en-US" dirty="0" err="1" smtClean="0"/>
              <a:t>dojít</a:t>
            </a:r>
            <a:r>
              <a:rPr lang="en-US" dirty="0" smtClean="0"/>
              <a:t> :-)</a:t>
            </a:r>
          </a:p>
        </p:txBody>
      </p:sp>
      <p:pic>
        <p:nvPicPr>
          <p:cNvPr id="4" name="Picture 3" descr="IPv6-schemata-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28" y="3354853"/>
            <a:ext cx="5758793" cy="34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5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Děkuji</a:t>
            </a:r>
            <a:r>
              <a:rPr lang="en-US" sz="4400" dirty="0" smtClean="0"/>
              <a:t> </a:t>
            </a:r>
            <a:r>
              <a:rPr lang="en-US" sz="4400" dirty="0" err="1" smtClean="0"/>
              <a:t>za</a:t>
            </a:r>
            <a:r>
              <a:rPr lang="en-US" sz="4400" dirty="0" smtClean="0"/>
              <a:t> </a:t>
            </a:r>
            <a:r>
              <a:rPr lang="en-US" sz="4400" dirty="0" err="1" smtClean="0"/>
              <a:t>pozornost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410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zdatnější</a:t>
            </a:r>
            <a:r>
              <a:rPr lang="en-US" dirty="0" smtClean="0"/>
              <a:t> </a:t>
            </a:r>
            <a:r>
              <a:rPr lang="en-US" dirty="0" err="1" smtClean="0"/>
              <a:t>počtáře</a:t>
            </a:r>
            <a:endParaRPr lang="en-US" dirty="0"/>
          </a:p>
        </p:txBody>
      </p:sp>
      <p:pic>
        <p:nvPicPr>
          <p:cNvPr id="4" name="Zástupný symbol pro obsah 3" descr="33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898" y="2540639"/>
            <a:ext cx="8064902" cy="2828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15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Formát</a:t>
            </a:r>
            <a:r>
              <a:rPr lang="en-US" dirty="0" smtClean="0"/>
              <a:t> IPv6 </a:t>
            </a:r>
            <a:r>
              <a:rPr lang="en-US" dirty="0" err="1" smtClean="0"/>
              <a:t>adresy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972"/>
          </a:xfrm>
        </p:spPr>
        <p:txBody>
          <a:bodyPr>
            <a:normAutofit fontScale="55000" lnSpcReduction="20000"/>
          </a:bodyPr>
          <a:lstStyle/>
          <a:p>
            <a:r>
              <a:rPr lang="cs-CZ" sz="4400" dirty="0" smtClean="0"/>
              <a:t>8 skupin po 4 číslicích šestnáctkové soustavy</a:t>
            </a:r>
          </a:p>
          <a:p>
            <a:pPr lvl="1"/>
            <a:r>
              <a:rPr lang="cs-CZ" sz="3600" b="1" dirty="0" smtClean="0"/>
              <a:t>2001:0e63:18a1:0000:0000:75ff:feb0:9c58</a:t>
            </a:r>
          </a:p>
          <a:p>
            <a:endParaRPr lang="cs-CZ" sz="4400" dirty="0" smtClean="0"/>
          </a:p>
          <a:p>
            <a:r>
              <a:rPr lang="cs-CZ" sz="4400" dirty="0" smtClean="0"/>
              <a:t>Pro přehlednost</a:t>
            </a:r>
          </a:p>
          <a:p>
            <a:pPr lvl="1"/>
            <a:r>
              <a:rPr lang="cs-CZ" sz="3600" dirty="0" smtClean="0"/>
              <a:t>Lze vynechat počáteční nuly</a:t>
            </a:r>
          </a:p>
          <a:p>
            <a:pPr lvl="2"/>
            <a:r>
              <a:rPr lang="cs-CZ" sz="2900" b="1" dirty="0" smtClean="0"/>
              <a:t>2001:e63:18a1:0:0:75ff:feb0:9c58</a:t>
            </a:r>
          </a:p>
          <a:p>
            <a:pPr lvl="1"/>
            <a:endParaRPr lang="cs-CZ" sz="3600" dirty="0" smtClean="0"/>
          </a:p>
          <a:p>
            <a:pPr lvl="1"/>
            <a:r>
              <a:rPr lang="cs-CZ" sz="3600" dirty="0" smtClean="0"/>
              <a:t>Souvislé skupiny s nulami</a:t>
            </a:r>
          </a:p>
          <a:p>
            <a:pPr lvl="2"/>
            <a:r>
              <a:rPr lang="cs-CZ" sz="2900" dirty="0" smtClean="0"/>
              <a:t>Lze nahradit „::“</a:t>
            </a:r>
          </a:p>
          <a:p>
            <a:pPr lvl="2"/>
            <a:r>
              <a:rPr lang="cs-CZ" sz="2900" dirty="0" smtClean="0"/>
              <a:t>Pouze jednou!</a:t>
            </a:r>
          </a:p>
          <a:p>
            <a:pPr lvl="2"/>
            <a:r>
              <a:rPr lang="cs-CZ" sz="2900" b="1" dirty="0" smtClean="0"/>
              <a:t>2001:e63:18a1::75ff:feb0:9c58</a:t>
            </a:r>
          </a:p>
          <a:p>
            <a:pPr lvl="2"/>
            <a:endParaRPr lang="cs-CZ" sz="2900" b="1" dirty="0" smtClean="0"/>
          </a:p>
          <a:p>
            <a:pPr lvl="1"/>
            <a:r>
              <a:rPr lang="cs-CZ" sz="3600" dirty="0" smtClean="0"/>
              <a:t>Speciální případ  </a:t>
            </a:r>
          </a:p>
          <a:p>
            <a:pPr lvl="2"/>
            <a:r>
              <a:rPr lang="cs-CZ" sz="2900" dirty="0" smtClean="0"/>
              <a:t>0000:0000:0000:0000:0000:0000:0000:0000 (obdoba 0.0.0.0)</a:t>
            </a:r>
          </a:p>
          <a:p>
            <a:pPr lvl="2"/>
            <a:r>
              <a:rPr lang="cs-CZ" sz="2900" dirty="0" smtClean="0"/>
              <a:t>Zkrátíme na ::</a:t>
            </a:r>
          </a:p>
          <a:p>
            <a:pPr lvl="2"/>
            <a:r>
              <a:rPr lang="cs-CZ" sz="2900" dirty="0" smtClean="0"/>
              <a:t>Defaultní cesta ::/0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2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Zápis</a:t>
            </a:r>
            <a:r>
              <a:rPr lang="en-US" dirty="0" smtClean="0"/>
              <a:t> IPv6 </a:t>
            </a:r>
            <a:r>
              <a:rPr lang="en-US" dirty="0" err="1" smtClean="0"/>
              <a:t>adres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Prefix</a:t>
            </a:r>
          </a:p>
          <a:p>
            <a:pPr lvl="1"/>
            <a:r>
              <a:rPr lang="cs-CZ" dirty="0" smtClean="0"/>
              <a:t>CIDR (</a:t>
            </a:r>
            <a:r>
              <a:rPr lang="cs-CZ" dirty="0" err="1" smtClean="0"/>
              <a:t>Classless</a:t>
            </a:r>
            <a:r>
              <a:rPr lang="cs-CZ" dirty="0" smtClean="0"/>
              <a:t> Inter-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Routing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Shodný začátek adres v rámci jedné podsítě</a:t>
            </a:r>
          </a:p>
          <a:p>
            <a:pPr lvl="1"/>
            <a:r>
              <a:rPr lang="cs-CZ" dirty="0" smtClean="0"/>
              <a:t>Obdoba IP adresa / maska v IPv4</a:t>
            </a:r>
          </a:p>
          <a:p>
            <a:endParaRPr lang="cs-CZ" dirty="0" smtClean="0"/>
          </a:p>
          <a:p>
            <a:r>
              <a:rPr lang="cs-CZ" dirty="0" smtClean="0"/>
              <a:t>Zápis</a:t>
            </a:r>
          </a:p>
          <a:p>
            <a:pPr lvl="1"/>
            <a:r>
              <a:rPr lang="cs-CZ" dirty="0" smtClean="0"/>
              <a:t>IPv6 adresa / prefix</a:t>
            </a:r>
          </a:p>
          <a:p>
            <a:pPr lvl="1"/>
            <a:r>
              <a:rPr lang="cs-CZ" dirty="0" smtClean="0"/>
              <a:t>2001:718:1801:e255::/64</a:t>
            </a:r>
          </a:p>
          <a:p>
            <a:pPr lvl="2"/>
            <a:r>
              <a:rPr lang="cs-CZ" dirty="0" smtClean="0"/>
              <a:t>Výhodný zápis s „::“</a:t>
            </a:r>
          </a:p>
          <a:p>
            <a:pPr lvl="1"/>
            <a:r>
              <a:rPr lang="cs-CZ" dirty="0" smtClean="0"/>
              <a:t>2000::/3</a:t>
            </a:r>
          </a:p>
          <a:p>
            <a:pPr lvl="2"/>
            <a:r>
              <a:rPr lang="cs-CZ" dirty="0" smtClean="0"/>
              <a:t>2000 – 3fff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8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apovani-ipv6-eui-64-ad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073" y="3319518"/>
            <a:ext cx="5291594" cy="2969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Identifikátor</a:t>
            </a:r>
            <a:r>
              <a:rPr lang="en-US" dirty="0" smtClean="0"/>
              <a:t> </a:t>
            </a:r>
            <a:r>
              <a:rPr lang="en-US" dirty="0" err="1" smtClean="0"/>
              <a:t>rozhraní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Tvořený</a:t>
            </a:r>
            <a:r>
              <a:rPr lang="en-US" sz="2400" dirty="0" smtClean="0"/>
              <a:t> z </a:t>
            </a:r>
            <a:r>
              <a:rPr lang="en-US" sz="2400" dirty="0" err="1" smtClean="0"/>
              <a:t>fyzické</a:t>
            </a:r>
            <a:r>
              <a:rPr lang="en-US" sz="2400" dirty="0" smtClean="0"/>
              <a:t> </a:t>
            </a:r>
            <a:r>
              <a:rPr lang="en-US" sz="2400" dirty="0" err="1" smtClean="0"/>
              <a:t>adresy</a:t>
            </a:r>
            <a:r>
              <a:rPr lang="en-US" sz="2400" dirty="0" smtClean="0"/>
              <a:t> (MAC)</a:t>
            </a:r>
          </a:p>
          <a:p>
            <a:r>
              <a:rPr lang="en-US" sz="2400" dirty="0" err="1" smtClean="0"/>
              <a:t>Přidává</a:t>
            </a:r>
            <a:r>
              <a:rPr lang="en-US" sz="2400" dirty="0" smtClean="0"/>
              <a:t> se k </a:t>
            </a:r>
            <a:r>
              <a:rPr lang="en-US" sz="2400" dirty="0" err="1" smtClean="0"/>
              <a:t>prefixu</a:t>
            </a:r>
            <a:r>
              <a:rPr lang="en-US" sz="2400" dirty="0" smtClean="0"/>
              <a:t> </a:t>
            </a:r>
            <a:r>
              <a:rPr lang="en-US" sz="2400" dirty="0" err="1" smtClean="0"/>
              <a:t>sítě</a:t>
            </a:r>
            <a:endParaRPr lang="en-US" sz="2400" dirty="0" smtClean="0"/>
          </a:p>
          <a:p>
            <a:pPr lvl="1"/>
            <a:r>
              <a:rPr lang="en-US" sz="2000" dirty="0" err="1" smtClean="0"/>
              <a:t>Při</a:t>
            </a:r>
            <a:r>
              <a:rPr lang="en-US" sz="2000" dirty="0" smtClean="0"/>
              <a:t> </a:t>
            </a:r>
            <a:r>
              <a:rPr lang="en-US" sz="2000" dirty="0" err="1" smtClean="0"/>
              <a:t>tvoření</a:t>
            </a:r>
            <a:r>
              <a:rPr lang="en-US" sz="2000" dirty="0" smtClean="0"/>
              <a:t> </a:t>
            </a:r>
            <a:r>
              <a:rPr lang="en-US" sz="2000" dirty="0" err="1" smtClean="0"/>
              <a:t>linkové</a:t>
            </a:r>
            <a:r>
              <a:rPr lang="en-US" sz="2000" dirty="0" smtClean="0"/>
              <a:t> </a:t>
            </a:r>
            <a:r>
              <a:rPr lang="en-US" sz="2000" dirty="0" err="1" smtClean="0"/>
              <a:t>adresy</a:t>
            </a:r>
            <a:endParaRPr lang="en-US" sz="2000" dirty="0" smtClean="0"/>
          </a:p>
          <a:p>
            <a:pPr lvl="1"/>
            <a:r>
              <a:rPr lang="en-US" sz="2000" dirty="0" err="1" smtClean="0"/>
              <a:t>Při</a:t>
            </a:r>
            <a:r>
              <a:rPr lang="en-US" sz="2000" dirty="0" smtClean="0"/>
              <a:t> </a:t>
            </a:r>
            <a:r>
              <a:rPr lang="en-US" sz="2000" dirty="0" err="1" smtClean="0"/>
              <a:t>autokonfiguraci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cs-CZ" sz="2400" dirty="0" err="1" smtClean="0">
                <a:sym typeface="Wingdings" pitchFamily="2" charset="2"/>
              </a:rPr>
              <a:t>Ethernet</a:t>
            </a:r>
            <a:r>
              <a:rPr lang="cs-CZ" sz="2400" dirty="0" smtClean="0">
                <a:sym typeface="Wingdings" pitchFamily="2" charset="2"/>
              </a:rPr>
              <a:t> a bezdrátové sítě</a:t>
            </a:r>
          </a:p>
          <a:p>
            <a:pPr lvl="1"/>
            <a:r>
              <a:rPr lang="cs-CZ" sz="2000" dirty="0" smtClean="0">
                <a:sym typeface="Wingdings" pitchFamily="2" charset="2"/>
              </a:rPr>
              <a:t>Rozhraní MAC adresa</a:t>
            </a:r>
          </a:p>
          <a:p>
            <a:pPr lvl="1"/>
            <a:r>
              <a:rPr lang="cs-CZ" sz="2000" dirty="0" smtClean="0">
                <a:sym typeface="Wingdings" pitchFamily="2" charset="2"/>
              </a:rPr>
              <a:t>Transformace </a:t>
            </a:r>
          </a:p>
          <a:p>
            <a:pPr lvl="2"/>
            <a:r>
              <a:rPr lang="cs-CZ" sz="1800" dirty="0" smtClean="0">
                <a:sym typeface="Wingdings" pitchFamily="2" charset="2"/>
              </a:rPr>
              <a:t>MAC se rozdělí na půl</a:t>
            </a:r>
          </a:p>
          <a:p>
            <a:pPr lvl="2"/>
            <a:r>
              <a:rPr lang="cs-CZ" sz="1800" dirty="0" smtClean="0">
                <a:sym typeface="Wingdings" pitchFamily="2" charset="2"/>
              </a:rPr>
              <a:t>Mezi se vloží „</a:t>
            </a:r>
            <a:r>
              <a:rPr lang="cs-CZ" sz="1800" dirty="0" err="1" smtClean="0">
                <a:sym typeface="Wingdings" pitchFamily="2" charset="2"/>
              </a:rPr>
              <a:t>fffe</a:t>
            </a:r>
            <a:r>
              <a:rPr lang="cs-CZ" sz="1800" dirty="0" smtClean="0">
                <a:sym typeface="Wingdings" pitchFamily="2" charset="2"/>
              </a:rPr>
              <a:t>“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799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Globální</a:t>
            </a:r>
            <a:r>
              <a:rPr lang="en-US" dirty="0" smtClean="0"/>
              <a:t> </a:t>
            </a:r>
            <a:r>
              <a:rPr lang="en-US" dirty="0" err="1" smtClean="0"/>
              <a:t>individuální</a:t>
            </a:r>
            <a:r>
              <a:rPr lang="en-US" dirty="0" smtClean="0"/>
              <a:t> </a:t>
            </a:r>
            <a:r>
              <a:rPr lang="en-US" dirty="0" err="1" smtClean="0"/>
              <a:t>adresy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Obdoba veřejných IPv4 adres</a:t>
            </a:r>
          </a:p>
          <a:p>
            <a:r>
              <a:rPr lang="cs-CZ" dirty="0" smtClean="0"/>
              <a:t>Hierarchické přidělování</a:t>
            </a:r>
          </a:p>
          <a:p>
            <a:pPr lvl="1"/>
            <a:r>
              <a:rPr lang="cs-CZ" dirty="0" smtClean="0"/>
              <a:t>Obdoba CIDR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 descr="globalni_adr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443" y="3579902"/>
            <a:ext cx="6957589" cy="18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Lokální</a:t>
            </a:r>
            <a:r>
              <a:rPr lang="en-US" dirty="0" smtClean="0"/>
              <a:t> </a:t>
            </a:r>
            <a:r>
              <a:rPr lang="en-US" dirty="0" err="1" smtClean="0"/>
              <a:t>linkové</a:t>
            </a:r>
            <a:r>
              <a:rPr lang="en-US" dirty="0" smtClean="0"/>
              <a:t> </a:t>
            </a:r>
            <a:r>
              <a:rPr lang="en-US" dirty="0" err="1" smtClean="0"/>
              <a:t>adresy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fe80::/10</a:t>
            </a:r>
          </a:p>
          <a:p>
            <a:r>
              <a:rPr lang="cs-CZ" sz="2800" dirty="0" smtClean="0"/>
              <a:t>+ identifikátor rozhraní</a:t>
            </a:r>
          </a:p>
          <a:p>
            <a:r>
              <a:rPr lang="cs-CZ" sz="2800" dirty="0" smtClean="0"/>
              <a:t>Každé rozhraní</a:t>
            </a:r>
          </a:p>
          <a:p>
            <a:pPr lvl="1"/>
            <a:r>
              <a:rPr lang="cs-CZ" sz="2400" dirty="0" smtClean="0"/>
              <a:t>Nelze rozeznat kterému patří</a:t>
            </a:r>
          </a:p>
          <a:p>
            <a:pPr lvl="1"/>
            <a:r>
              <a:rPr lang="cs-CZ" sz="2400" dirty="0" smtClean="0"/>
              <a:t>Identifikátor rozhraní </a:t>
            </a:r>
            <a:r>
              <a:rPr lang="en-US" sz="2400" dirty="0" smtClean="0"/>
              <a:t>%eth1</a:t>
            </a:r>
            <a:endParaRPr lang="cs-CZ" sz="2400" dirty="0" smtClean="0"/>
          </a:p>
          <a:p>
            <a:r>
              <a:rPr lang="cs-CZ" sz="2800" dirty="0" smtClean="0"/>
              <a:t>Lokální charakter</a:t>
            </a:r>
          </a:p>
          <a:p>
            <a:r>
              <a:rPr lang="cs-CZ" sz="2800" dirty="0" smtClean="0"/>
              <a:t>Interní mechanismy</a:t>
            </a:r>
          </a:p>
          <a:p>
            <a:pPr lvl="1"/>
            <a:r>
              <a:rPr lang="cs-CZ" sz="2400" dirty="0" smtClean="0"/>
              <a:t>DHCP</a:t>
            </a:r>
          </a:p>
          <a:p>
            <a:pPr lvl="1"/>
            <a:r>
              <a:rPr lang="cs-CZ" sz="2400" dirty="0" smtClean="0"/>
              <a:t>Výchozí brána</a:t>
            </a:r>
          </a:p>
          <a:p>
            <a:endParaRPr lang="en-US" sz="2800" dirty="0"/>
          </a:p>
        </p:txBody>
      </p:sp>
      <p:pic>
        <p:nvPicPr>
          <p:cNvPr id="6" name="Obrázek 3" descr="link_lo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54" y="5515400"/>
            <a:ext cx="8687982" cy="1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1062</Words>
  <Application>Microsoft Macintosh PowerPoint</Application>
  <PresentationFormat>On-screen Show (4:3)</PresentationFormat>
  <Paragraphs>249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IPv6, nejen na ZČU</vt:lpstr>
      <vt:lpstr>Historie IP</vt:lpstr>
      <vt:lpstr>Počet adres</vt:lpstr>
      <vt:lpstr>Počet adres IPv6</vt:lpstr>
      <vt:lpstr>Formát IPv6 adresy</vt:lpstr>
      <vt:lpstr>Zápis IPv6 adres</vt:lpstr>
      <vt:lpstr>Identifikátor rozhraní</vt:lpstr>
      <vt:lpstr>Globální individuální adresy</vt:lpstr>
      <vt:lpstr>Lokální linkové adresy</vt:lpstr>
      <vt:lpstr>Povinné adresy</vt:lpstr>
      <vt:lpstr>Povinné adresy - příklad</vt:lpstr>
      <vt:lpstr>Zábavné adresy</vt:lpstr>
      <vt:lpstr>Adresy - Windows</vt:lpstr>
      <vt:lpstr>Adresy - Linux</vt:lpstr>
      <vt:lpstr>Adresy – Mac OS X</vt:lpstr>
      <vt:lpstr>Bezpečnost - Windows</vt:lpstr>
      <vt:lpstr>Bezpečnost - Linux</vt:lpstr>
      <vt:lpstr>Metody pro zpřístupnění IPv6</vt:lpstr>
      <vt:lpstr>ISATAP</vt:lpstr>
      <vt:lpstr>ISATAP a Windows</vt:lpstr>
      <vt:lpstr>6to4</vt:lpstr>
      <vt:lpstr>Jak funguje 6to4</vt:lpstr>
      <vt:lpstr>6to4 - Windows</vt:lpstr>
      <vt:lpstr>Teredo</vt:lpstr>
      <vt:lpstr>Teredo - Windows</vt:lpstr>
      <vt:lpstr>IPv6 - ZČU</vt:lpstr>
      <vt:lpstr>Služby na IPv6 - ZČU</vt:lpstr>
      <vt:lpstr>IPv6 v domácí síti</vt:lpstr>
      <vt:lpstr>České servery na IPv6</vt:lpstr>
      <vt:lpstr>PowerPoint Presentation</vt:lpstr>
    </vt:vector>
  </TitlesOfParts>
  <Company>University of West Bohemia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nejen na ZČU</dc:title>
  <dc:creator>Michal Kostenec</dc:creator>
  <cp:lastModifiedBy>Michal Kostenec</cp:lastModifiedBy>
  <cp:revision>19</cp:revision>
  <dcterms:created xsi:type="dcterms:W3CDTF">2013-01-23T10:24:31Z</dcterms:created>
  <dcterms:modified xsi:type="dcterms:W3CDTF">2013-01-23T14:27:26Z</dcterms:modified>
</cp:coreProperties>
</file>