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0"/>
  </p:notesMasterIdLst>
  <p:sldIdLst>
    <p:sldId id="256" r:id="rId5"/>
    <p:sldId id="257" r:id="rId6"/>
    <p:sldId id="265" r:id="rId7"/>
    <p:sldId id="278" r:id="rId8"/>
    <p:sldId id="294" r:id="rId9"/>
    <p:sldId id="31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13" r:id="rId25"/>
    <p:sldId id="296" r:id="rId26"/>
    <p:sldId id="297" r:id="rId27"/>
    <p:sldId id="298" r:id="rId28"/>
    <p:sldId id="299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6" r:id="rId41"/>
    <p:sldId id="258" r:id="rId42"/>
    <p:sldId id="269" r:id="rId43"/>
    <p:sldId id="270" r:id="rId44"/>
    <p:sldId id="259" r:id="rId45"/>
    <p:sldId id="264" r:id="rId46"/>
    <p:sldId id="274" r:id="rId47"/>
    <p:sldId id="271" r:id="rId48"/>
    <p:sldId id="260" r:id="rId49"/>
    <p:sldId id="263" r:id="rId50"/>
    <p:sldId id="272" r:id="rId51"/>
    <p:sldId id="273" r:id="rId52"/>
    <p:sldId id="267" r:id="rId53"/>
    <p:sldId id="268" r:id="rId54"/>
    <p:sldId id="315" r:id="rId55"/>
    <p:sldId id="261" r:id="rId56"/>
    <p:sldId id="262" r:id="rId57"/>
    <p:sldId id="275" r:id="rId58"/>
    <p:sldId id="276" r:id="rId59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13" autoAdjust="0"/>
  </p:normalViewPr>
  <p:slideViewPr>
    <p:cSldViewPr>
      <p:cViewPr varScale="1">
        <p:scale>
          <a:sx n="93" d="100"/>
          <a:sy n="93" d="100"/>
        </p:scale>
        <p:origin x="112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1CA9A-D991-4852-95AE-44F4628711AA}" type="datetimeFigureOut">
              <a:rPr lang="cs-CZ" smtClean="0"/>
              <a:pPr/>
              <a:t>23. 10. 2013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5B57-6807-4CC7-8335-34CFDB302F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08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B320B-EC30-4282-B9A0-2EBE3A9EDC93}" type="slidenum">
              <a:rPr lang="cs-CZ"/>
              <a:pPr/>
              <a:t>5</a:t>
            </a:fld>
            <a:endParaRPr lang="cs-CZ"/>
          </a:p>
        </p:txBody>
      </p:sp>
      <p:sp>
        <p:nvSpPr>
          <p:cNvPr id="362498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1813"/>
            <a:ext cx="5486400" cy="42037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95414" y="4357694"/>
            <a:ext cx="6996132" cy="1470025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-809648" y="3881458"/>
            <a:ext cx="3071834" cy="1452538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DNS_LOGO_CLAIM_CMYK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530" y="285728"/>
            <a:ext cx="1655262" cy="695815"/>
          </a:xfrm>
          <a:prstGeom prst="rect">
            <a:avLst/>
          </a:prstGeo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7310454" y="285729"/>
            <a:ext cx="2143116" cy="42862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Jméno a Příjmení</a:t>
            </a:r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10454" y="714356"/>
            <a:ext cx="2143116" cy="428628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2pPr>
            <a:lvl3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algn="r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Datum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09596" y="1600201"/>
            <a:ext cx="857256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7780337" y="274639"/>
            <a:ext cx="1816133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09" y="117476"/>
            <a:ext cx="6758781" cy="8302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8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95414" y="4357695"/>
            <a:ext cx="6996132" cy="500066"/>
          </a:xfrm>
          <a:prstGeom prst="rect">
            <a:avLst/>
          </a:prstGeom>
        </p:spPr>
        <p:txBody>
          <a:bodyPr/>
          <a:lstStyle>
            <a:lvl1pPr algn="l">
              <a:defRPr sz="30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KAPITOLY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-809648" y="3881458"/>
            <a:ext cx="3071834" cy="1452538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14" y="5000636"/>
            <a:ext cx="4071937" cy="57151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podnadpis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6256"/>
            <a:ext cx="881024" cy="642930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16" name="Obrázek 15" descr="DNS_LOGO_CLAIM_CMYK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530" y="285728"/>
            <a:ext cx="1655262" cy="69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09596" y="1600201"/>
            <a:ext cx="857256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596" y="1600201"/>
            <a:ext cx="8601104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  <p:sp>
        <p:nvSpPr>
          <p:cNvPr id="8" name="Rovnoramenný trojúhelník 7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9596" y="1600201"/>
            <a:ext cx="4473604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8301" y="1600201"/>
            <a:ext cx="3933856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11" name="Rovnoramenný trojúhelník 10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8158" y="1535113"/>
            <a:ext cx="4134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8158" y="2174875"/>
            <a:ext cx="4134012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11" name="Rovnoramenný trojúhelník 10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809596" y="274638"/>
            <a:ext cx="8572560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7" name="Rovnoramenný trojúhelník 6"/>
          <p:cNvSpPr/>
          <p:nvPr userDrawn="1"/>
        </p:nvSpPr>
        <p:spPr>
          <a:xfrm rot="5400000">
            <a:off x="320603" y="417531"/>
            <a:ext cx="500066" cy="236460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80968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Obrázek 5" descr="DNS_LOGO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776" y="6429396"/>
            <a:ext cx="714380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onnections.zcu.cz/communities/service/html/communityview?communityUuid=9e255737-384d-4e75-974c-d83274c906a3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ions.zcu.cz/communities/service/html/communityview?communityUuid=f9113bee-7a5c-41e1-a11f-d2c087569170" TargetMode="External"/><Relationship Id="rId2" Type="http://schemas.openxmlformats.org/officeDocument/2006/relationships/hyperlink" Target="http://connections.zcu.cz/communities/service/html/communityview?communityUuid=1ae6b039-ce68-4376-adab-c329b3fe117c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getsocial.cz/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hyperlink" Target="http://connections.sutol.cz/files/app#/folder/1039e8ac-0de9-425a-9aa6-f83704a062e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Využití IBM Connections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Jan Valdman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0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Publikování se schválením </a:t>
            </a:r>
            <a:r>
              <a:rPr lang="cs-CZ" sz="2100"/>
              <a:t>(CCM)</a:t>
            </a:r>
            <a:endParaRPr lang="en-US" sz="2100"/>
          </a:p>
        </p:txBody>
      </p:sp>
      <p:pic>
        <p:nvPicPr>
          <p:cNvPr id="64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98525"/>
            <a:ext cx="65024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560388" y="6100763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Lze vytvořit knihovnu pro dokumenty, které vyžadují schválení před publikováním od jedné nebo více osob. Můžete také vyžadovat doplnění metadat („košilky“) k souboru.</a:t>
            </a:r>
          </a:p>
        </p:txBody>
      </p:sp>
    </p:spTree>
    <p:extLst>
      <p:ext uri="{BB962C8B-B14F-4D97-AF65-F5344CB8AC3E}">
        <p14:creationId xmlns:p14="http://schemas.microsoft.com/office/powerpoint/2010/main" val="21475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Snadné publikování</a:t>
            </a:r>
            <a:endParaRPr lang="en-US"/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Tvorba článků, oznámení, novinek, ... přímo na webu, sledování čtenosti, možnost komentování a zpětné vazby.</a:t>
            </a:r>
          </a:p>
        </p:txBody>
      </p:sp>
      <p:pic>
        <p:nvPicPr>
          <p:cNvPr id="6092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6" y="898525"/>
            <a:ext cx="7726363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7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Rychlé zprávy a novinky</a:t>
            </a:r>
            <a:endParaRPr lang="en-US"/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Mikroblogging – sdílení aktuálních informací, zkušeností a doporučení pomocí krátkých zpráv, které ostatní mohou sledovat.</a:t>
            </a:r>
          </a:p>
        </p:txBody>
      </p:sp>
      <p:pic>
        <p:nvPicPr>
          <p:cNvPr id="6123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9" y="1014413"/>
            <a:ext cx="4111625" cy="3135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23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294188"/>
            <a:ext cx="4957762" cy="17272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Sdružování a práce v komunitách</a:t>
            </a:r>
            <a:endParaRPr lang="en-US"/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Komunita sdružuje lidi stejné pozice, profese, zájmu či aktuálního projektu. Mohou být otevřené i uzavřené. Je v nich shromážděn obsah a získané znalosti.</a:t>
            </a:r>
          </a:p>
        </p:txBody>
      </p:sp>
      <p:pic>
        <p:nvPicPr>
          <p:cNvPr id="6144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98526"/>
            <a:ext cx="7748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Diskusní fóra</a:t>
            </a:r>
            <a:endParaRPr lang="en-US"/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V diskusním fóru lze klást dotazy, probírat záležitosti s kolegy v týmu, získávat zpětnou vazbu. Zvláštním typem je hlasování, kdy své hlasy přiděluji nápadům.</a:t>
            </a:r>
          </a:p>
        </p:txBody>
      </p:sp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4" y="947738"/>
            <a:ext cx="7107237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0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213100"/>
            <a:ext cx="67183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Práce na projektu</a:t>
            </a:r>
            <a:endParaRPr lang="en-US"/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Aktivity umožňují vyjmenované skupině lidí pracovat na daném projektu – sdílet soubory, ukládat emaily, strukturovaná data, zadávat si úkoly, ...</a:t>
            </a:r>
          </a:p>
        </p:txBody>
      </p:sp>
      <p:pic>
        <p:nvPicPr>
          <p:cNvPr id="6164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98526"/>
            <a:ext cx="72199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Informace o lidech</a:t>
            </a:r>
            <a:endParaRPr lang="en-US"/>
          </a:p>
        </p:txBody>
      </p:sp>
      <p:pic>
        <p:nvPicPr>
          <p:cNvPr id="645124" name="Picture 4" descr="Connections-My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98526"/>
            <a:ext cx="67183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25" name="Text Box 5"/>
          <p:cNvSpPr txBox="1">
            <a:spLocks noChangeArrowheads="1"/>
          </p:cNvSpPr>
          <p:nvPr/>
        </p:nvSpPr>
        <p:spPr bwMode="auto">
          <a:xfrm>
            <a:off x="560388" y="6100763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Každý zaměstnanec má svůj profil, kde se sbíhají informace o tom, jak jej zkontaktovat, jeho aktivitách, projektech, personální agenda, organizační struktura, ...</a:t>
            </a:r>
          </a:p>
        </p:txBody>
      </p:sp>
    </p:spTree>
    <p:extLst>
      <p:ext uri="{BB962C8B-B14F-4D97-AF65-F5344CB8AC3E}">
        <p14:creationId xmlns:p14="http://schemas.microsoft.com/office/powerpoint/2010/main" val="3063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Vizitka – rychlé propojení informací</a:t>
            </a:r>
            <a:endParaRPr lang="en-US"/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560388" y="6100763"/>
            <a:ext cx="8856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Po najetí myší na jméno člověka se zobrazí vizitka, která obsahuje základní informace a může se skrzi ni dostat na další články a aktivity autora.</a:t>
            </a:r>
          </a:p>
        </p:txBody>
      </p:sp>
      <p:pic>
        <p:nvPicPr>
          <p:cNvPr id="7004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898526"/>
            <a:ext cx="551656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8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Přehled, co se děje</a:t>
            </a:r>
            <a:endParaRPr lang="en-US"/>
          </a:p>
        </p:txBody>
      </p:sp>
      <p:sp>
        <p:nvSpPr>
          <p:cNvPr id="698374" name="Text Box 6"/>
          <p:cNvSpPr txBox="1">
            <a:spLocks noChangeArrowheads="1"/>
          </p:cNvSpPr>
          <p:nvPr/>
        </p:nvSpPr>
        <p:spPr bwMode="auto">
          <a:xfrm>
            <a:off x="560388" y="6100763"/>
            <a:ext cx="8856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Díky </a:t>
            </a:r>
            <a:r>
              <a:rPr lang="cs-CZ" i="1">
                <a:solidFill>
                  <a:schemeClr val="bg2"/>
                </a:solidFill>
              </a:rPr>
              <a:t>Activity streams</a:t>
            </a:r>
            <a:r>
              <a:rPr lang="cs-CZ">
                <a:solidFill>
                  <a:schemeClr val="bg2"/>
                </a:solidFill>
              </a:rPr>
              <a:t> mám přehled o tom, co se děje ve firmě, v oblastech, které mne zajímají, co publikují mí kolegové, co je mi doporučeno, jaké úkoly přiřazeny, ...</a:t>
            </a:r>
          </a:p>
        </p:txBody>
      </p:sp>
      <p:pic>
        <p:nvPicPr>
          <p:cNvPr id="69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98526"/>
            <a:ext cx="77343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Sledování využití</a:t>
            </a:r>
            <a:endParaRPr lang="en-US"/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08051"/>
            <a:ext cx="4368800" cy="50403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560388" y="6100763"/>
            <a:ext cx="8856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V systému lze sledovat statistické údaje: návštěvnost, aktivitu, nejčtenější texty atd. Přehledy jsou dostupné jak na celofirmní úrovni, tak pro každou komunitu zvlášť.</a:t>
            </a:r>
          </a:p>
        </p:txBody>
      </p:sp>
      <p:pic>
        <p:nvPicPr>
          <p:cNvPr id="692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854201"/>
            <a:ext cx="3476625" cy="31527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Představení produktu</a:t>
            </a:r>
          </a:p>
          <a:p>
            <a:r>
              <a:rPr lang="cs-CZ" dirty="0" smtClean="0"/>
              <a:t>Intranet</a:t>
            </a:r>
          </a:p>
          <a:p>
            <a:r>
              <a:rPr lang="cs-CZ" dirty="0" smtClean="0"/>
              <a:t>Projekty</a:t>
            </a:r>
          </a:p>
          <a:p>
            <a:r>
              <a:rPr lang="cs-CZ" dirty="0" smtClean="0"/>
              <a:t>Výuka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7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847976" y="2276872"/>
            <a:ext cx="475309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dirty="0"/>
              <a:t>Ad-hoc</a:t>
            </a:r>
            <a:r>
              <a:rPr lang="cs-CZ" sz="2800" dirty="0"/>
              <a:t> sdílení (1:1, 1:n)</a:t>
            </a:r>
          </a:p>
          <a:p>
            <a:endParaRPr lang="cs-CZ" sz="1600" dirty="0"/>
          </a:p>
          <a:p>
            <a:r>
              <a:rPr lang="cs-CZ" sz="2800" dirty="0"/>
              <a:t>Práce na konkrétním </a:t>
            </a:r>
            <a:r>
              <a:rPr lang="cs-CZ" sz="2800" b="1" dirty="0"/>
              <a:t>projektu</a:t>
            </a:r>
          </a:p>
          <a:p>
            <a:endParaRPr lang="cs-CZ" sz="1600" dirty="0"/>
          </a:p>
          <a:p>
            <a:r>
              <a:rPr lang="cs-CZ" sz="2800" dirty="0"/>
              <a:t>Sdílení v dlouhodobé </a:t>
            </a:r>
            <a:r>
              <a:rPr lang="cs-CZ" sz="2800" b="1" dirty="0"/>
              <a:t>komunitě</a:t>
            </a:r>
            <a:endParaRPr lang="en-US" sz="2800" b="1" dirty="0"/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7113588" y="2081213"/>
            <a:ext cx="19043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>
                <a:solidFill>
                  <a:schemeClr val="bg2"/>
                </a:solidFill>
              </a:rPr>
              <a:t>sdílení</a:t>
            </a:r>
          </a:p>
          <a:p>
            <a:r>
              <a:rPr lang="cs-CZ" sz="2400">
                <a:solidFill>
                  <a:schemeClr val="bg2"/>
                </a:solidFill>
              </a:rPr>
              <a:t>komentování</a:t>
            </a:r>
          </a:p>
          <a:p>
            <a:r>
              <a:rPr lang="cs-CZ" sz="2400">
                <a:solidFill>
                  <a:schemeClr val="bg2"/>
                </a:solidFill>
              </a:rPr>
              <a:t>doporučování</a:t>
            </a:r>
          </a:p>
          <a:p>
            <a:r>
              <a:rPr lang="cs-CZ" sz="2400">
                <a:solidFill>
                  <a:schemeClr val="bg2"/>
                </a:solidFill>
              </a:rPr>
              <a:t>sledování</a:t>
            </a:r>
          </a:p>
          <a:p>
            <a:r>
              <a:rPr lang="cs-CZ" sz="2400">
                <a:solidFill>
                  <a:schemeClr val="bg2"/>
                </a:solidFill>
              </a:rPr>
              <a:t>tagování</a:t>
            </a:r>
            <a:br>
              <a:rPr lang="cs-CZ" sz="2400">
                <a:solidFill>
                  <a:schemeClr val="bg2"/>
                </a:solidFill>
              </a:rPr>
            </a:br>
            <a:r>
              <a:rPr lang="cs-CZ" sz="2400">
                <a:solidFill>
                  <a:schemeClr val="bg2"/>
                </a:solidFill>
              </a:rPr>
              <a:t>vyhledávání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5489576" y="1484313"/>
            <a:ext cx="177006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800">
                <a:solidFill>
                  <a:srgbClr val="EE3E96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28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Integrace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4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Windows Explorer Connector</a:t>
            </a:r>
          </a:p>
        </p:txBody>
      </p:sp>
      <p:pic>
        <p:nvPicPr>
          <p:cNvPr id="6195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908051"/>
            <a:ext cx="74168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6" y="1273176"/>
            <a:ext cx="777716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Pluginy do IBM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Sidebar do Outlooku</a:t>
            </a:r>
            <a:endParaRPr lang="en-US"/>
          </a:p>
        </p:txBody>
      </p:sp>
      <p:pic>
        <p:nvPicPr>
          <p:cNvPr id="635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001714"/>
            <a:ext cx="7993062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Náhled do mailu z Connections</a:t>
            </a:r>
            <a:endParaRPr lang="en-US"/>
          </a:p>
        </p:txBody>
      </p:sp>
      <p:pic>
        <p:nvPicPr>
          <p:cNvPr id="64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41439"/>
            <a:ext cx="8604250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6" y="981075"/>
            <a:ext cx="7561263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43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Plugin do Microsoft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Dokumenty ze Sharepointu</a:t>
            </a:r>
            <a:endParaRPr lang="en-US"/>
          </a:p>
        </p:txBody>
      </p:sp>
      <p:pic>
        <p:nvPicPr>
          <p:cNvPr id="69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9" y="1196975"/>
            <a:ext cx="7850187" cy="5240338"/>
          </a:xfrm>
          <a:prstGeom prst="rect">
            <a:avLst/>
          </a:prstGeom>
          <a:noFill/>
          <a:ln w="2159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klienti</a:t>
            </a:r>
            <a:endParaRPr lang="en-US"/>
          </a:p>
        </p:txBody>
      </p:sp>
      <p:pic>
        <p:nvPicPr>
          <p:cNvPr id="694276" name="Picture 4" descr="Connections - Mobil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9" y="1196975"/>
            <a:ext cx="6840537" cy="52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7" name="Picture 5" descr="Connections - Mobil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966914"/>
            <a:ext cx="22606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/>
              <a:t>Výhody pro firmu</a:t>
            </a:r>
            <a:endParaRPr lang="cs-CZ" sz="3300" b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to umí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8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205039"/>
            <a:ext cx="8496300" cy="2160587"/>
          </a:xfrm>
        </p:spPr>
        <p:txBody>
          <a:bodyPr/>
          <a:lstStyle/>
          <a:p>
            <a:pPr algn="ctr"/>
            <a:r>
              <a:rPr lang="cs-CZ" sz="3700" b="1"/>
              <a:t>BEZPEČNÉ PROSTŘEDÍ</a:t>
            </a:r>
            <a:br>
              <a:rPr lang="cs-CZ" sz="3700" b="1"/>
            </a:br>
            <a:r>
              <a:rPr lang="cs-CZ" sz="3700" b="1"/>
              <a:t/>
            </a:r>
            <a:br>
              <a:rPr lang="cs-CZ" sz="3700" b="1"/>
            </a:br>
            <a:r>
              <a:rPr lang="cs-CZ" sz="2500">
                <a:solidFill>
                  <a:schemeClr val="bg2"/>
                </a:solidFill>
              </a:rPr>
              <a:t>Lidé nebudou hledat externí nástroje a webové služby a tím vystavovat firmu riziku úniku informací.</a:t>
            </a:r>
          </a:p>
        </p:txBody>
      </p:sp>
    </p:spTree>
    <p:extLst>
      <p:ext uri="{BB962C8B-B14F-4D97-AF65-F5344CB8AC3E}">
        <p14:creationId xmlns:p14="http://schemas.microsoft.com/office/powerpoint/2010/main" val="218412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205039"/>
            <a:ext cx="8496300" cy="2160587"/>
          </a:xfrm>
        </p:spPr>
        <p:txBody>
          <a:bodyPr/>
          <a:lstStyle/>
          <a:p>
            <a:pPr algn="ctr"/>
            <a:r>
              <a:rPr lang="cs-CZ" sz="3700" b="1"/>
              <a:t>UDRŽENÍ ZNALOSTÍ VE FIRMĚ</a:t>
            </a:r>
            <a:br>
              <a:rPr lang="cs-CZ" sz="3700" b="1"/>
            </a:br>
            <a:r>
              <a:rPr lang="cs-CZ" sz="3700" b="1"/>
              <a:t/>
            </a:r>
            <a:br>
              <a:rPr lang="cs-CZ" sz="3700" b="1"/>
            </a:br>
            <a:r>
              <a:rPr lang="cs-CZ" sz="2500">
                <a:solidFill>
                  <a:schemeClr val="bg2"/>
                </a:solidFill>
              </a:rPr>
              <a:t>Díky snadnému používání zůstanou informace a zkušenosti uloženy ve firemním systému, i když jejich autor změnil pozici, pobočku nebo ve firmě již nepracuje.</a:t>
            </a:r>
          </a:p>
        </p:txBody>
      </p:sp>
    </p:spTree>
    <p:extLst>
      <p:ext uri="{BB962C8B-B14F-4D97-AF65-F5344CB8AC3E}">
        <p14:creationId xmlns:p14="http://schemas.microsoft.com/office/powerpoint/2010/main" val="314989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205039"/>
            <a:ext cx="8496300" cy="2160587"/>
          </a:xfrm>
        </p:spPr>
        <p:txBody>
          <a:bodyPr/>
          <a:lstStyle/>
          <a:p>
            <a:pPr algn="ctr">
              <a:spcBef>
                <a:spcPct val="35000"/>
              </a:spcBef>
            </a:pPr>
            <a:r>
              <a:rPr lang="cs-CZ" sz="3700" b="1"/>
              <a:t>HLEDÁNÍ EXPERTÍZY</a:t>
            </a:r>
            <a:br>
              <a:rPr lang="cs-CZ" sz="3700" b="1"/>
            </a:br>
            <a:r>
              <a:rPr lang="cs-CZ" sz="3700" b="1"/>
              <a:t/>
            </a:r>
            <a:br>
              <a:rPr lang="cs-CZ" sz="3700" b="1"/>
            </a:br>
            <a:r>
              <a:rPr lang="cs-CZ" sz="2500">
                <a:solidFill>
                  <a:schemeClr val="bg2"/>
                </a:solidFill>
              </a:rPr>
              <a:t>Pomůže odpovědět na časté otázky: </a:t>
            </a:r>
            <a:br>
              <a:rPr lang="cs-CZ" sz="2500">
                <a:solidFill>
                  <a:schemeClr val="bg2"/>
                </a:solidFill>
              </a:rPr>
            </a:br>
            <a:r>
              <a:rPr lang="cs-CZ" sz="2500">
                <a:solidFill>
                  <a:schemeClr val="bg2"/>
                </a:solidFill>
              </a:rPr>
              <a:t>„hledám člověka, který mi pomůže, ale nevím, KDO to je...“</a:t>
            </a:r>
            <a:br>
              <a:rPr lang="cs-CZ" sz="2500">
                <a:solidFill>
                  <a:schemeClr val="bg2"/>
                </a:solidFill>
              </a:rPr>
            </a:br>
            <a:r>
              <a:rPr lang="cs-CZ" sz="2500">
                <a:solidFill>
                  <a:schemeClr val="bg2"/>
                </a:solidFill>
              </a:rPr>
              <a:t>„hledám vše k tomuto tématu...“</a:t>
            </a:r>
          </a:p>
        </p:txBody>
      </p:sp>
    </p:spTree>
    <p:extLst>
      <p:ext uri="{BB962C8B-B14F-4D97-AF65-F5344CB8AC3E}">
        <p14:creationId xmlns:p14="http://schemas.microsoft.com/office/powerpoint/2010/main" val="270869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5039"/>
            <a:ext cx="9144000" cy="2160587"/>
          </a:xfrm>
        </p:spPr>
        <p:txBody>
          <a:bodyPr/>
          <a:lstStyle/>
          <a:p>
            <a:pPr algn="ctr"/>
            <a:r>
              <a:rPr lang="cs-CZ" sz="3700" b="1"/>
              <a:t>ZRYCHLENÍ PRÁCE S INFORMACEMI</a:t>
            </a:r>
            <a:br>
              <a:rPr lang="cs-CZ" sz="3700" b="1"/>
            </a:br>
            <a:r>
              <a:rPr lang="cs-CZ" sz="3700" b="1"/>
              <a:t/>
            </a:r>
            <a:br>
              <a:rPr lang="cs-CZ" sz="3700" b="1"/>
            </a:br>
            <a:r>
              <a:rPr lang="cs-CZ" sz="2500">
                <a:solidFill>
                  <a:schemeClr val="bg2"/>
                </a:solidFill>
              </a:rPr>
              <a:t>V systému mohu efektivně vyhledávat a filtrovat výsledky. Každý den nebo týden mi může přijít přehled toho, co se objevilo nového.</a:t>
            </a:r>
            <a:br>
              <a:rPr lang="cs-CZ" sz="2500">
                <a:solidFill>
                  <a:schemeClr val="bg2"/>
                </a:solidFill>
              </a:rPr>
            </a:br>
            <a:r>
              <a:rPr lang="cs-CZ" sz="2500">
                <a:solidFill>
                  <a:schemeClr val="bg2"/>
                </a:solidFill>
              </a:rPr>
              <a:t>Systém mi sám doporučuje další osoby a články k přečtení. </a:t>
            </a:r>
          </a:p>
        </p:txBody>
      </p:sp>
    </p:spTree>
    <p:extLst>
      <p:ext uri="{BB962C8B-B14F-4D97-AF65-F5344CB8AC3E}">
        <p14:creationId xmlns:p14="http://schemas.microsoft.com/office/powerpoint/2010/main" val="325793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205039"/>
            <a:ext cx="8496300" cy="2160587"/>
          </a:xfrm>
        </p:spPr>
        <p:txBody>
          <a:bodyPr/>
          <a:lstStyle/>
          <a:p>
            <a:pPr algn="ctr"/>
            <a:r>
              <a:rPr lang="cs-CZ" sz="3700" b="1"/>
              <a:t>PODPORA A HLEDÁNÍ TALENTŮ</a:t>
            </a:r>
            <a:br>
              <a:rPr lang="cs-CZ" sz="3700" b="1"/>
            </a:br>
            <a:r>
              <a:rPr lang="cs-CZ" sz="3700" b="1"/>
              <a:t/>
            </a:r>
            <a:br>
              <a:rPr lang="cs-CZ" sz="3700" b="1"/>
            </a:br>
            <a:r>
              <a:rPr lang="cs-CZ" sz="2500">
                <a:solidFill>
                  <a:schemeClr val="bg2"/>
                </a:solidFill>
              </a:rPr>
              <a:t>Publikování bez překážek. Sledování vázeb mezi lidmi. Sledování aktivity a čtenosti.</a:t>
            </a:r>
          </a:p>
        </p:txBody>
      </p:sp>
    </p:spTree>
    <p:extLst>
      <p:ext uri="{BB962C8B-B14F-4D97-AF65-F5344CB8AC3E}">
        <p14:creationId xmlns:p14="http://schemas.microsoft.com/office/powerpoint/2010/main" val="2321246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205039"/>
            <a:ext cx="8496300" cy="2160587"/>
          </a:xfrm>
        </p:spPr>
        <p:txBody>
          <a:bodyPr/>
          <a:lstStyle/>
          <a:p>
            <a:pPr algn="ctr"/>
            <a:r>
              <a:rPr lang="cs-CZ" sz="3700" b="1"/>
              <a:t>ZAPOJENÍ ZAMĚSTNANCŮ</a:t>
            </a:r>
            <a:br>
              <a:rPr lang="cs-CZ" sz="3700" b="1"/>
            </a:br>
            <a:r>
              <a:rPr lang="cs-CZ" sz="3700" b="1"/>
              <a:t/>
            </a:r>
            <a:br>
              <a:rPr lang="cs-CZ" sz="3700" b="1"/>
            </a:br>
            <a:r>
              <a:rPr lang="cs-CZ" sz="2500">
                <a:solidFill>
                  <a:schemeClr val="bg2"/>
                </a:solidFill>
              </a:rPr>
              <a:t>Angažovaný zaměstnanec statisticky mnohem méně častěji opouští firmu, než ten, který se nemůže zapojit.</a:t>
            </a:r>
          </a:p>
        </p:txBody>
      </p:sp>
    </p:spTree>
    <p:extLst>
      <p:ext uri="{BB962C8B-B14F-4D97-AF65-F5344CB8AC3E}">
        <p14:creationId xmlns:p14="http://schemas.microsoft.com/office/powerpoint/2010/main" val="39733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722274"/>
            <a:ext cx="8712968" cy="61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Platforma je důležitá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6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Wiki</a:t>
            </a:r>
          </a:p>
          <a:p>
            <a:r>
              <a:rPr lang="cs-CZ" dirty="0" smtClean="0"/>
              <a:t>Fóra</a:t>
            </a:r>
          </a:p>
          <a:p>
            <a:r>
              <a:rPr lang="cs-CZ" dirty="0" smtClean="0"/>
              <a:t>Soubory</a:t>
            </a:r>
          </a:p>
          <a:p>
            <a:r>
              <a:rPr lang="cs-CZ" dirty="0" smtClean="0"/>
              <a:t>Aktivity</a:t>
            </a:r>
          </a:p>
          <a:p>
            <a:endParaRPr lang="cs-CZ" dirty="0"/>
          </a:p>
          <a:p>
            <a:r>
              <a:rPr lang="cs-CZ" dirty="0" smtClean="0"/>
              <a:t>Profily</a:t>
            </a:r>
          </a:p>
          <a:p>
            <a:r>
              <a:rPr lang="cs-CZ" dirty="0" smtClean="0"/>
              <a:t>Blog</a:t>
            </a:r>
          </a:p>
          <a:p>
            <a:r>
              <a:rPr lang="cs-CZ" dirty="0" smtClean="0"/>
              <a:t>Blog nápadů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pro akademiky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7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intranet departmentu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292631D0-D205-4EDC-82C7-BBD02D43C700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deparartmentu</a:t>
            </a:r>
            <a:r>
              <a:rPr lang="cs-CZ" dirty="0" smtClean="0"/>
              <a:t> s mnoha funkcemi</a:t>
            </a:r>
          </a:p>
          <a:p>
            <a:r>
              <a:rPr lang="cs-CZ" dirty="0" smtClean="0"/>
              <a:t>Sdílení informací, souborů, pokynů…</a:t>
            </a:r>
          </a:p>
          <a:p>
            <a:r>
              <a:rPr lang="cs-CZ" dirty="0" smtClean="0"/>
              <a:t>Oficiální i neoficiální prostory</a:t>
            </a:r>
          </a:p>
          <a:p>
            <a:r>
              <a:rPr lang="cs-CZ" dirty="0" smtClean="0"/>
              <a:t>Diskuse s „archivem“ místo konferencí</a:t>
            </a:r>
          </a:p>
          <a:p>
            <a:r>
              <a:rPr lang="cs-CZ" dirty="0" err="1" smtClean="0"/>
              <a:t>Onboarning</a:t>
            </a:r>
            <a:r>
              <a:rPr lang="cs-CZ" dirty="0" smtClean="0"/>
              <a:t> nových lidí</a:t>
            </a:r>
          </a:p>
          <a:p>
            <a:r>
              <a:rPr lang="cs-CZ" dirty="0" smtClean="0"/>
              <a:t>Uchování zvykového know-how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Intranet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9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Social Business znamená</a:t>
            </a:r>
            <a:endParaRPr lang="en-US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/>
              <a:t>...použití </a:t>
            </a:r>
            <a:r>
              <a:rPr lang="cs-CZ" b="1" dirty="0"/>
              <a:t>principů</a:t>
            </a:r>
            <a:r>
              <a:rPr lang="cs-CZ" dirty="0"/>
              <a:t> otevřeného sdílení a spolupráce</a:t>
            </a:r>
          </a:p>
          <a:p>
            <a:pPr>
              <a:buFontTx/>
              <a:buNone/>
            </a:pPr>
            <a:r>
              <a:rPr lang="cs-CZ" dirty="0"/>
              <a:t>...pro rozšíření firemní </a:t>
            </a:r>
            <a:r>
              <a:rPr lang="cs-CZ" b="1" dirty="0"/>
              <a:t>kultury</a:t>
            </a:r>
          </a:p>
          <a:p>
            <a:pPr>
              <a:buFontTx/>
              <a:buNone/>
            </a:pPr>
            <a:r>
              <a:rPr lang="cs-CZ" b="1" dirty="0" smtClean="0">
                <a:solidFill>
                  <a:srgbClr val="8CC63F"/>
                </a:solidFill>
              </a:rPr>
              <a:t>...</a:t>
            </a:r>
            <a:r>
              <a:rPr lang="cs-CZ" b="1" dirty="0">
                <a:solidFill>
                  <a:srgbClr val="8CC63F"/>
                </a:solidFill>
              </a:rPr>
              <a:t>implementaci vhodné SW platformy</a:t>
            </a:r>
          </a:p>
          <a:p>
            <a:pPr>
              <a:buFontTx/>
              <a:buNone/>
            </a:pPr>
            <a:r>
              <a:rPr lang="cs-CZ" b="1" dirty="0">
                <a:solidFill>
                  <a:srgbClr val="8CC63F"/>
                </a:solidFill>
              </a:rPr>
              <a:t>...a její integraci s existujícími systémy</a:t>
            </a:r>
          </a:p>
          <a:p>
            <a:pPr>
              <a:buFontTx/>
              <a:buNone/>
            </a:pPr>
            <a:r>
              <a:rPr lang="cs-CZ" dirty="0" smtClean="0"/>
              <a:t>...</a:t>
            </a:r>
            <a:r>
              <a:rPr lang="cs-CZ" dirty="0"/>
              <a:t>stanovení konkrétního </a:t>
            </a:r>
            <a:r>
              <a:rPr lang="cs-CZ" b="1" dirty="0"/>
              <a:t>použití</a:t>
            </a:r>
          </a:p>
          <a:p>
            <a:pPr>
              <a:buFontTx/>
              <a:buNone/>
            </a:pPr>
            <a:r>
              <a:rPr lang="cs-CZ" dirty="0"/>
              <a:t>...a jeho </a:t>
            </a:r>
            <a:r>
              <a:rPr lang="cs-CZ" b="1" dirty="0"/>
              <a:t>adopce</a:t>
            </a:r>
            <a:r>
              <a:rPr lang="cs-CZ" dirty="0"/>
              <a:t> mezi </a:t>
            </a:r>
            <a:r>
              <a:rPr lang="cs-CZ" dirty="0" err="1"/>
              <a:t>zaměstananci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Lepší komunikace od vedení ke členům</a:t>
            </a:r>
          </a:p>
          <a:p>
            <a:r>
              <a:rPr lang="cs-CZ" dirty="0" smtClean="0"/>
              <a:t>Jedno místo, kde je všechno, snadné sdílení</a:t>
            </a:r>
          </a:p>
          <a:p>
            <a:r>
              <a:rPr lang="cs-CZ" dirty="0" smtClean="0"/>
              <a:t>Pohodlný mobilní přístup</a:t>
            </a:r>
          </a:p>
          <a:p>
            <a:r>
              <a:rPr lang="cs-CZ" dirty="0" smtClean="0"/>
              <a:t>Získávání zpětné vazby, zapojení lidí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2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Projekty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2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Výzkumné projekty, granty</a:t>
            </a:r>
          </a:p>
          <a:p>
            <a:r>
              <a:rPr lang="cs-CZ" dirty="0" smtClean="0"/>
              <a:t>Celouniverzitní projekty</a:t>
            </a:r>
          </a:p>
          <a:p>
            <a:r>
              <a:rPr lang="cs-CZ" dirty="0" smtClean="0"/>
              <a:t>Ad hoc skupiny</a:t>
            </a:r>
          </a:p>
          <a:p>
            <a:r>
              <a:rPr lang="cs-CZ" dirty="0" smtClean="0"/>
              <a:t>Vazba M:N</a:t>
            </a:r>
          </a:p>
          <a:p>
            <a:r>
              <a:rPr lang="cs-CZ" dirty="0" smtClean="0"/>
              <a:t>Úkoly všeho druhu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pro projekty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7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KIV </a:t>
            </a:r>
            <a:r>
              <a:rPr lang="cs-CZ" dirty="0" err="1" smtClean="0"/>
              <a:t>ReliSA</a:t>
            </a:r>
            <a:r>
              <a:rPr lang="cs-CZ" dirty="0"/>
              <a:t/>
            </a:r>
            <a:br>
              <a:rPr lang="cs-CZ" dirty="0"/>
            </a:b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connections.zcu.cz/communities/service/html/communityview?communityUuid=9e255737-384d-4e75-974c-d83274c906a3</a:t>
            </a:r>
            <a:r>
              <a:rPr lang="cs-CZ" sz="1100" dirty="0" smtClean="0"/>
              <a:t> </a:t>
            </a:r>
            <a:endParaRPr lang="cs-CZ" dirty="0" smtClean="0"/>
          </a:p>
          <a:p>
            <a:r>
              <a:rPr lang="cs-CZ" dirty="0" smtClean="0"/>
              <a:t>SUTOL konference</a:t>
            </a:r>
          </a:p>
          <a:p>
            <a:r>
              <a:rPr lang="cs-CZ" dirty="0" smtClean="0"/>
              <a:t>AOPK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7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Sdílený přehled o aktivitách</a:t>
            </a:r>
          </a:p>
          <a:p>
            <a:r>
              <a:rPr lang="cs-CZ" dirty="0" smtClean="0"/>
              <a:t>Shromaždiště důležitých informací (šablony, pokyny, odkazy…)</a:t>
            </a:r>
          </a:p>
          <a:p>
            <a:r>
              <a:rPr lang="cs-CZ" dirty="0" smtClean="0"/>
              <a:t>Dlouhodobé uchování informací, historie a „co je nového“</a:t>
            </a:r>
          </a:p>
          <a:p>
            <a:r>
              <a:rPr lang="cs-CZ" dirty="0" err="1" smtClean="0"/>
              <a:t>Onboarding</a:t>
            </a:r>
            <a:r>
              <a:rPr lang="cs-CZ" dirty="0" smtClean="0"/>
              <a:t> nových členů</a:t>
            </a:r>
          </a:p>
          <a:p>
            <a:r>
              <a:rPr lang="cs-CZ" dirty="0" smtClean="0"/>
              <a:t>Komunikace na dálku a skrze mobily</a:t>
            </a:r>
          </a:p>
          <a:p>
            <a:r>
              <a:rPr lang="cs-CZ" dirty="0" smtClean="0"/>
              <a:t>Sdílení zkušeností (šablony aktivit) mezi projekty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2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Výuka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373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Výuka předmětů</a:t>
            </a:r>
          </a:p>
          <a:p>
            <a:r>
              <a:rPr lang="cs-CZ" dirty="0" smtClean="0"/>
              <a:t>Příprava předmětů</a:t>
            </a:r>
          </a:p>
          <a:p>
            <a:r>
              <a:rPr lang="cs-CZ" dirty="0" smtClean="0"/>
              <a:t>Studentské projekty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pro výuku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677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/>
              <a:t>KIV/SI</a:t>
            </a:r>
            <a:br>
              <a:rPr lang="cs-CZ" dirty="0"/>
            </a:b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connections.zcu.cz/communities/service/html/communityview?communityUuid=1ae6b039-ce68-4376-adab-c329b3fe117c</a:t>
            </a:r>
            <a:r>
              <a:rPr lang="cs-CZ" sz="1100" dirty="0" smtClean="0"/>
              <a:t> </a:t>
            </a:r>
            <a:endParaRPr lang="cs-CZ" dirty="0" smtClean="0"/>
          </a:p>
          <a:p>
            <a:r>
              <a:rPr lang="cs-CZ" dirty="0"/>
              <a:t>KIV/ZIM</a:t>
            </a:r>
            <a:br>
              <a:rPr lang="cs-CZ" dirty="0"/>
            </a:b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connections.zcu.cz/communities/service/html/communityview?communityUuid=f9113bee-7a5c-41e1-a11f-d2c087569170</a:t>
            </a:r>
            <a:r>
              <a:rPr lang="cs-CZ" sz="1100" dirty="0" smtClean="0"/>
              <a:t> 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429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Zapojení studentů</a:t>
            </a:r>
          </a:p>
          <a:p>
            <a:r>
              <a:rPr lang="cs-CZ" dirty="0" smtClean="0"/>
              <a:t>Uchování a rozvoj obsahu mezi ročníky</a:t>
            </a:r>
          </a:p>
          <a:p>
            <a:r>
              <a:rPr lang="cs-CZ" dirty="0" smtClean="0"/>
              <a:t>Mnohem větší interaktivita než </a:t>
            </a:r>
            <a:r>
              <a:rPr lang="cs-CZ" dirty="0" err="1" smtClean="0"/>
              <a:t>Courseware</a:t>
            </a:r>
            <a:endParaRPr lang="cs-CZ" dirty="0" smtClean="0"/>
          </a:p>
          <a:p>
            <a:r>
              <a:rPr lang="cs-CZ" dirty="0" smtClean="0"/>
              <a:t>Sledování a vyhodnocení aktivity</a:t>
            </a:r>
          </a:p>
          <a:p>
            <a:r>
              <a:rPr lang="cs-CZ" dirty="0" smtClean="0"/>
              <a:t>Zpětná vazba</a:t>
            </a:r>
          </a:p>
          <a:p>
            <a:r>
              <a:rPr lang="cs-CZ" dirty="0" smtClean="0"/>
              <a:t>Hledání talentů</a:t>
            </a:r>
          </a:p>
          <a:p>
            <a:r>
              <a:rPr lang="cs-CZ" dirty="0" smtClean="0"/>
              <a:t>Usnadnění práce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5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dál?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7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1389063" y="1328739"/>
            <a:ext cx="357346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Home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See what's happening across your social network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535613" y="4586289"/>
            <a:ext cx="3429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SzPct val="100000"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Blogs</a:t>
            </a:r>
          </a:p>
          <a:p>
            <a:pPr hangingPunct="0">
              <a:lnSpc>
                <a:spcPct val="96000"/>
              </a:lnSpc>
              <a:buSzPct val="100000"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Present your own ideas, and learn from others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1331913" y="2898776"/>
            <a:ext cx="32258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500" b="1" dirty="0">
                <a:solidFill>
                  <a:srgbClr val="000000"/>
                </a:solidFill>
                <a:ea typeface="MS Gothic" panose="020B0609070205080204" pitchFamily="49" charset="-128"/>
              </a:rPr>
              <a:t>Communities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 dirty="0">
                <a:solidFill>
                  <a:schemeClr val="bg2"/>
                </a:solidFill>
                <a:ea typeface="MS Gothic" panose="020B0609070205080204" pitchFamily="49" charset="-128"/>
              </a:rPr>
              <a:t>Work with people who share common roles and expertise, media gallery and ideation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1295400" y="3841751"/>
            <a:ext cx="36576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Files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Post, share, and discover documents, 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presentations, images, and more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5535613" y="2992439"/>
            <a:ext cx="3218594" cy="7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SzPct val="100000"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Micro-blogging</a:t>
            </a:r>
          </a:p>
          <a:p>
            <a:pPr hangingPunct="0">
              <a:lnSpc>
                <a:spcPct val="96000"/>
              </a:lnSpc>
              <a:buSzPct val="100000"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Reach out for help or share news with </a:t>
            </a:r>
            <a:b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</a:b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your social network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1352550" y="2179638"/>
            <a:ext cx="2183054" cy="51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SzPct val="100000"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Profiles</a:t>
            </a:r>
          </a:p>
          <a:p>
            <a:pPr hangingPunct="0">
              <a:lnSpc>
                <a:spcPct val="96000"/>
              </a:lnSpc>
              <a:buSzPct val="100000"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Find the people you need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1289051" y="4711700"/>
            <a:ext cx="2421901" cy="51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Wikis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Create web content together</a:t>
            </a: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5534025" y="2147889"/>
            <a:ext cx="3659188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Social Analytics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Discover who and what you don’t know via recommendations and metrics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1350963" y="5437189"/>
            <a:ext cx="3206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Activities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Organize your work and tap your professional network</a:t>
            </a: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5564189" y="3862389"/>
            <a:ext cx="43148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SzPct val="100000"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Bookmarks</a:t>
            </a:r>
          </a:p>
          <a:p>
            <a:pPr hangingPunct="0">
              <a:lnSpc>
                <a:spcPct val="96000"/>
              </a:lnSpc>
              <a:buSzPct val="100000"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Save, share, and discover bookmarks</a:t>
            </a:r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5480050" y="1268414"/>
            <a:ext cx="34734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Forums</a:t>
            </a:r>
          </a:p>
          <a:p>
            <a:pPr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Exchange ideas with, and benefit from</a:t>
            </a:r>
            <a:b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</a:b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the expertise of others</a:t>
            </a:r>
          </a:p>
        </p:txBody>
      </p:sp>
      <p:pic>
        <p:nvPicPr>
          <p:cNvPr id="3614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967038"/>
            <a:ext cx="46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902075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765675"/>
            <a:ext cx="4619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9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87988"/>
            <a:ext cx="46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0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68413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79638"/>
            <a:ext cx="4746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2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2438"/>
            <a:ext cx="4746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3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2388"/>
            <a:ext cx="4746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4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652963"/>
            <a:ext cx="4746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5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" y="2179639"/>
            <a:ext cx="5095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96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" y="1328738"/>
            <a:ext cx="4921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1497" name="Text Box 25"/>
          <p:cNvSpPr txBox="1">
            <a:spLocks noChangeArrowheads="1"/>
          </p:cNvSpPr>
          <p:nvPr/>
        </p:nvSpPr>
        <p:spPr bwMode="auto">
          <a:xfrm>
            <a:off x="5535613" y="5446714"/>
            <a:ext cx="3429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41433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414338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6000"/>
              </a:lnSpc>
              <a:buSzPct val="100000"/>
            </a:pPr>
            <a:r>
              <a:rPr lang="en-US" sz="1500" b="1">
                <a:solidFill>
                  <a:srgbClr val="000000"/>
                </a:solidFill>
                <a:ea typeface="MS Gothic" panose="020B0609070205080204" pitchFamily="49" charset="-128"/>
              </a:rPr>
              <a:t>Mobile</a:t>
            </a:r>
          </a:p>
          <a:p>
            <a:pPr hangingPunct="0">
              <a:lnSpc>
                <a:spcPct val="96000"/>
              </a:lnSpc>
              <a:buSzPct val="100000"/>
            </a:pPr>
            <a:r>
              <a:rPr lang="en-US" sz="1400">
                <a:solidFill>
                  <a:schemeClr val="bg2"/>
                </a:solidFill>
                <a:ea typeface="MS Gothic" panose="020B0609070205080204" pitchFamily="49" charset="-128"/>
              </a:rPr>
              <a:t>Access Connections anywhere, anytime with mobile &amp; tablet access</a:t>
            </a:r>
          </a:p>
        </p:txBody>
      </p:sp>
      <p:pic>
        <p:nvPicPr>
          <p:cNvPr id="361498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5526089"/>
            <a:ext cx="592137" cy="566737"/>
          </a:xfrm>
          <a:prstGeom prst="rect">
            <a:avLst/>
          </a:prstGeom>
          <a:noFill/>
          <a:ln>
            <a:noFill/>
          </a:ln>
          <a:effectLst>
            <a:outerShdw dist="12728" dir="2700000" algn="ctr" rotWithShape="0">
              <a:srgbClr val="FFFFFF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149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Možnosti IBM Connections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723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www.getsocial.cz</a:t>
            </a:r>
            <a:endParaRPr lang="cs-CZ" dirty="0" smtClean="0"/>
          </a:p>
          <a:p>
            <a:r>
              <a:rPr lang="cs-CZ" dirty="0" smtClean="0"/>
              <a:t>Praha 6.11.2013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Konference GET SOCIAL 2013	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50</a:t>
            </a:fld>
            <a:endParaRPr lang="cs-CZ" dirty="0"/>
          </a:p>
        </p:txBody>
      </p:sp>
      <p:pic>
        <p:nvPicPr>
          <p:cNvPr id="1026" name="Picture 2" descr="http://www.getsocial.cz/img/banne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4" y="1417638"/>
            <a:ext cx="876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>
            <a:off x="776536" y="6420468"/>
            <a:ext cx="8533612" cy="248892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>
                <a:hlinkClick r:id="rId2"/>
              </a:rPr>
              <a:t>http://connections.sutol.cz/files/app#/</a:t>
            </a:r>
            <a:r>
              <a:rPr lang="cs-CZ" sz="1600" dirty="0" smtClean="0">
                <a:hlinkClick r:id="rId2"/>
              </a:rPr>
              <a:t>folder/1039e8ac-0de9-425a-9aa6-f83704a062ea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Produktové letáky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51</a:t>
            </a:fld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29" t="1890"/>
          <a:stretch/>
        </p:blipFill>
        <p:spPr>
          <a:xfrm rot="201302">
            <a:off x="357663" y="1050443"/>
            <a:ext cx="4477842" cy="304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72" r="1385" b="-1"/>
          <a:stretch/>
        </p:blipFill>
        <p:spPr>
          <a:xfrm rot="21438917">
            <a:off x="4734280" y="334370"/>
            <a:ext cx="4457238" cy="306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957"/>
          <a:stretch/>
        </p:blipFill>
        <p:spPr>
          <a:xfrm rot="21357073">
            <a:off x="661079" y="3067937"/>
            <a:ext cx="4476551" cy="308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349">
            <a:off x="4887430" y="2992292"/>
            <a:ext cx="4491901" cy="30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7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eny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1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Per uživatel: D6158LL </a:t>
            </a:r>
            <a:r>
              <a:rPr lang="en-US" dirty="0"/>
              <a:t>IBM CONNECTIONS AUTHORIZED USER LICENSE + SW SUBSCRIPTION &amp; SUPPORT 12 </a:t>
            </a:r>
            <a:r>
              <a:rPr lang="en-US" dirty="0" smtClean="0"/>
              <a:t>MONTHS</a:t>
            </a:r>
            <a:r>
              <a:rPr lang="cs-CZ" dirty="0"/>
              <a:t> </a:t>
            </a:r>
            <a:r>
              <a:rPr lang="cs-CZ" dirty="0" smtClean="0"/>
              <a:t>BL 124,00 </a:t>
            </a:r>
            <a:r>
              <a:rPr lang="cs-CZ" dirty="0" smtClean="0">
                <a:solidFill>
                  <a:srgbClr val="FF0000"/>
                </a:solidFill>
              </a:rPr>
              <a:t>EDU 49,62 Eur</a:t>
            </a:r>
          </a:p>
          <a:p>
            <a:r>
              <a:rPr lang="cs-CZ" dirty="0" smtClean="0"/>
              <a:t>Per PVU: D0QC9LL </a:t>
            </a:r>
            <a:r>
              <a:rPr lang="en-US" dirty="0"/>
              <a:t>IBM CONNECTIONS FOR INTRANET AND EXTRANET PROCESSOR VALUE UNIT (PVU) LICENSE + SW SUBSCRIPTION &amp; SUPPORT 12 </a:t>
            </a:r>
            <a:r>
              <a:rPr lang="en-US" dirty="0" smtClean="0"/>
              <a:t>MONTHS</a:t>
            </a:r>
            <a:r>
              <a:rPr lang="cs-CZ" dirty="0" smtClean="0"/>
              <a:t> EDU 117k EUR</a:t>
            </a:r>
            <a:endParaRPr 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839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Per uživatel</a:t>
            </a:r>
          </a:p>
          <a:p>
            <a:r>
              <a:rPr lang="cs-CZ" dirty="0" smtClean="0"/>
              <a:t>Za výkon procesoru (PVU)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Licensování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27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cs-CZ" dirty="0" smtClean="0"/>
              <a:t>V rámci IBM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endParaRPr lang="cs-CZ" dirty="0" smtClean="0"/>
          </a:p>
          <a:p>
            <a:r>
              <a:rPr lang="cs-CZ" dirty="0" smtClean="0"/>
              <a:t>Jen pro výuku „sociálních sítí“ – ne jako obecný </a:t>
            </a:r>
            <a:r>
              <a:rPr lang="cs-CZ" dirty="0" err="1" smtClean="0"/>
              <a:t>courseware</a:t>
            </a:r>
            <a:endParaRPr lang="cs-CZ" dirty="0" smtClean="0"/>
          </a:p>
          <a:p>
            <a:r>
              <a:rPr lang="cs-CZ" dirty="0" smtClean="0"/>
              <a:t>Pro provozní účely je potřeba zakoupit za EDU ceny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výuku zdarma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39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Výhody pro lidi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6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Snadné sdílení souborů</a:t>
            </a:r>
            <a:endParaRPr lang="en-US"/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560389" y="610076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Snadné nahrávání, možnost sdílet soubory s kolegy, skupinou nebo celou firmou.</a:t>
            </a:r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6" y="898526"/>
            <a:ext cx="77454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Každý soubor má další popisné informace, můžeme jej komentovat, doporučovat, sdílet dále s kolegy, tagovat, sledovat jeho změny, informovat se o autorovi, ...</a:t>
            </a:r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06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Snadné sdílení souborů</a:t>
            </a:r>
            <a:endParaRPr lang="en-US"/>
          </a:p>
        </p:txBody>
      </p:sp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052514"/>
            <a:ext cx="6896100" cy="29876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422651"/>
            <a:ext cx="4784725" cy="24542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editace </a:t>
            </a:r>
            <a:r>
              <a:rPr lang="cs-CZ" sz="2100" dirty="0"/>
              <a:t>(IBM </a:t>
            </a:r>
            <a:r>
              <a:rPr lang="cs-CZ" sz="2100" dirty="0" err="1" smtClean="0"/>
              <a:t>Docs</a:t>
            </a:r>
            <a:r>
              <a:rPr lang="cs-CZ" sz="2100" dirty="0" smtClean="0"/>
              <a:t>)</a:t>
            </a:r>
            <a:endParaRPr lang="en-US" sz="2100" dirty="0"/>
          </a:p>
        </p:txBody>
      </p:sp>
      <p:pic>
        <p:nvPicPr>
          <p:cNvPr id="610307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196976"/>
            <a:ext cx="8424862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560389" y="6100763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chemeClr val="bg2"/>
                </a:solidFill>
              </a:rPr>
              <a:t>Textové, tabulkové a prezentační soubory lze prohlížet i editovat přímo v internetovém prohlížeči, upravovaj je může i véce lidí současně.</a:t>
            </a:r>
          </a:p>
        </p:txBody>
      </p:sp>
    </p:spTree>
    <p:extLst>
      <p:ext uri="{BB962C8B-B14F-4D97-AF65-F5344CB8AC3E}">
        <p14:creationId xmlns:p14="http://schemas.microsoft.com/office/powerpoint/2010/main" val="13327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S_prezentace_Template">
  <a:themeElements>
    <a:clrScheme name="CI DNS 2013">
      <a:dk1>
        <a:srgbClr val="000000"/>
      </a:dk1>
      <a:lt1>
        <a:srgbClr val="FFFFFF"/>
      </a:lt1>
      <a:dk2>
        <a:srgbClr val="5C6166"/>
      </a:dk2>
      <a:lt2>
        <a:srgbClr val="009EE0"/>
      </a:lt2>
      <a:accent1>
        <a:srgbClr val="B42A2E"/>
      </a:accent1>
      <a:accent2>
        <a:srgbClr val="A58D66"/>
      </a:accent2>
      <a:accent3>
        <a:srgbClr val="B2BF67"/>
      </a:accent3>
      <a:accent4>
        <a:srgbClr val="EE7F00"/>
      </a:accent4>
      <a:accent5>
        <a:srgbClr val="90AAB5"/>
      </a:accent5>
      <a:accent6>
        <a:srgbClr val="A9A49E"/>
      </a:accent6>
      <a:hlink>
        <a:srgbClr val="90AAB5"/>
      </a:hlink>
      <a:folHlink>
        <a:srgbClr val="A9A49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_prezentace [Read-Only]" id="{D859B8D6-6F9C-4C95-8076-40B7244164CF}" vid="{CC4239A4-7123-411D-8F35-678D0C295679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0518171504614EB41F03768E29344C" ma:contentTypeVersion="2" ma:contentTypeDescription="Vytvořit nový dokument" ma:contentTypeScope="" ma:versionID="b56eab967821c76e158b278541759ed7">
  <xsd:schema xmlns:xsd="http://www.w3.org/2001/XMLSchema" xmlns:p="http://schemas.microsoft.com/office/2006/metadata/properties" targetNamespace="http://schemas.microsoft.com/office/2006/metadata/properties" ma:root="true" ma:fieldsID="4c31ba508f1101535a1d36d9b9d3ee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EEF57E-7268-4E4D-886A-B031C3E59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0DB8-DC9C-4D0C-B1EC-446E19AA525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144E0B-441D-44D9-B26E-7D9AA2B19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377</TotalTime>
  <Words>920</Words>
  <Application>Microsoft Office PowerPoint</Application>
  <PresentationFormat>A4 Paper (210x297 mm)</PresentationFormat>
  <Paragraphs>188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MS Gothic</vt:lpstr>
      <vt:lpstr>Arial</vt:lpstr>
      <vt:lpstr>Calibri</vt:lpstr>
      <vt:lpstr>Courier New</vt:lpstr>
      <vt:lpstr>Times New Roman</vt:lpstr>
      <vt:lpstr>Wingdings</vt:lpstr>
      <vt:lpstr>DNS_prezentace_Template</vt:lpstr>
      <vt:lpstr>Využití IBM Connections </vt:lpstr>
      <vt:lpstr>Agenda</vt:lpstr>
      <vt:lpstr>Co to umí</vt:lpstr>
      <vt:lpstr>Social Business znamená</vt:lpstr>
      <vt:lpstr>Možnosti IBM Connections</vt:lpstr>
      <vt:lpstr>Výhody pro lidi</vt:lpstr>
      <vt:lpstr>Snadné sdílení souborů</vt:lpstr>
      <vt:lpstr>Snadné sdílení souborů</vt:lpstr>
      <vt:lpstr>On-line editace (IBM Docs)</vt:lpstr>
      <vt:lpstr>Publikování se schválením (CCM)</vt:lpstr>
      <vt:lpstr>Snadné publikování</vt:lpstr>
      <vt:lpstr>Rychlé zprávy a novinky</vt:lpstr>
      <vt:lpstr>Sdružování a práce v komunitách</vt:lpstr>
      <vt:lpstr>Diskusní fóra</vt:lpstr>
      <vt:lpstr>Práce na projektu</vt:lpstr>
      <vt:lpstr>Informace o lidech</vt:lpstr>
      <vt:lpstr>Vizitka – rychlé propojení informací</vt:lpstr>
      <vt:lpstr>Přehled, co se děje</vt:lpstr>
      <vt:lpstr>Sledování využití</vt:lpstr>
      <vt:lpstr>Shrnutí</vt:lpstr>
      <vt:lpstr>Integrace</vt:lpstr>
      <vt:lpstr>Windows Explorer Connector</vt:lpstr>
      <vt:lpstr>Pluginy do IBM Notes</vt:lpstr>
      <vt:lpstr>Sidebar do Outlooku</vt:lpstr>
      <vt:lpstr>Náhled do mailu z Connections</vt:lpstr>
      <vt:lpstr>Plugin do Microsoft Office</vt:lpstr>
      <vt:lpstr>Dokumenty ze Sharepointu</vt:lpstr>
      <vt:lpstr>Mobilní klienti</vt:lpstr>
      <vt:lpstr>Výhody pro firmu</vt:lpstr>
      <vt:lpstr>BEZPEČNÉ PROSTŘEDÍ  Lidé nebudou hledat externí nástroje a webové služby a tím vystavovat firmu riziku úniku informací.</vt:lpstr>
      <vt:lpstr>UDRŽENÍ ZNALOSTÍ VE FIRMĚ  Díky snadnému používání zůstanou informace a zkušenosti uloženy ve firemním systému, i když jejich autor změnil pozici, pobočku nebo ve firmě již nepracuje.</vt:lpstr>
      <vt:lpstr>HLEDÁNÍ EXPERTÍZY  Pomůže odpovědět na časté otázky:  „hledám člověka, který mi pomůže, ale nevím, KDO to je...“ „hledám vše k tomuto tématu...“</vt:lpstr>
      <vt:lpstr>ZRYCHLENÍ PRÁCE S INFORMACEMI  V systému mohu efektivně vyhledávat a filtrovat výsledky. Každý den nebo týden mi může přijít přehled toho, co se objevilo nového. Systém mi sám doporučuje další osoby a články k přečtení. </vt:lpstr>
      <vt:lpstr>PODPORA A HLEDÁNÍ TALENTŮ  Publikování bez překážek. Sledování vázeb mezi lidmi. Sledování aktivity a čtenosti.</vt:lpstr>
      <vt:lpstr>ZAPOJENÍ ZAMĚSTNANCŮ  Angažovaný zaměstnanec statisticky mnohem méně častěji opouští firmu, než ten, který se nemůže zapojit.</vt:lpstr>
      <vt:lpstr>Platforma je důležitá</vt:lpstr>
      <vt:lpstr>Funkce pro akademiky</vt:lpstr>
      <vt:lpstr>Sociální intranet departmentu</vt:lpstr>
      <vt:lpstr>Intranet</vt:lpstr>
      <vt:lpstr>Přínosy</vt:lpstr>
      <vt:lpstr>Projekty</vt:lpstr>
      <vt:lpstr>Využití pro projekty</vt:lpstr>
      <vt:lpstr>Ukázky</vt:lpstr>
      <vt:lpstr>Přínosy</vt:lpstr>
      <vt:lpstr>Výuka</vt:lpstr>
      <vt:lpstr>Využití pro výuku</vt:lpstr>
      <vt:lpstr>Ukázka</vt:lpstr>
      <vt:lpstr>Přínosy</vt:lpstr>
      <vt:lpstr>Co dál?</vt:lpstr>
      <vt:lpstr>Konference GET SOCIAL 2013 </vt:lpstr>
      <vt:lpstr>Produktové letáky </vt:lpstr>
      <vt:lpstr>Ceny</vt:lpstr>
      <vt:lpstr>Ceny</vt:lpstr>
      <vt:lpstr>Licensování</vt:lpstr>
      <vt:lpstr>Pro výuku zdarma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IBM Connections </dc:title>
  <dc:creator>Valdman, Jan</dc:creator>
  <cp:lastModifiedBy>Valdman, Jan</cp:lastModifiedBy>
  <cp:revision>14</cp:revision>
  <dcterms:created xsi:type="dcterms:W3CDTF">2013-10-23T12:49:35Z</dcterms:created>
  <dcterms:modified xsi:type="dcterms:W3CDTF">2013-10-23T19:07:17Z</dcterms:modified>
</cp:coreProperties>
</file>