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4a2d2cdc67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4a2d2cdc67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4a2d2cdc67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4a2d2cdc67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4a2d2cdc67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4a2d2cdc6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4a2d2cdc67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4a2d2cdc67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4a2d2cdc67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4a2d2cdc67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4a2d2cdc67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4a2d2cdc67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4a2d2cdc67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4a2d2cdc67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4a2d2cdc67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4a2d2cdc67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4a2550f21c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4a2550f21c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4a2550f21c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4a2550f21c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4a2550f21c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4a2550f21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4a2550f21c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4a2550f21c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4a2d2cdc67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4a2d2cdc67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4a2550f21c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4a2550f21c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4a32cf475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4a32cf475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4a2550f21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4a2550f21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4a32cf475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4a32cf475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4a2550f21c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4a2550f21c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4a2d2cdc67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4a2d2cdc67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4a2d2cdc67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4a2d2cdc67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4a2d2cdc67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4a2d2cdc6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4a2d2cdc67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4a2d2cdc67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Relationship Id="rId4" Type="http://schemas.openxmlformats.org/officeDocument/2006/relationships/hyperlink" Target="mailto:moodle@service.zcu.cz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civtalk.slack.com/archives/C052FEA2XE3/p1685010366401609?thread_ts=1685010342.127739&amp;cid=C052FEA2XE3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Update LMS Moodle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verze 4.1 LTS</a:t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7960" y="4106525"/>
            <a:ext cx="1628075" cy="8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3652788" y="2840025"/>
            <a:ext cx="1838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Mgr. Jan Topinka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Mgr. Viktor Chejlava</a:t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2265592" y="3498475"/>
            <a:ext cx="461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CŽV - Oddělení Celoživotního a distančního vzdělávání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Nástěnka - Tablet</a:t>
            </a:r>
            <a:endParaRPr/>
          </a:p>
        </p:txBody>
      </p:sp>
      <p:pic>
        <p:nvPicPr>
          <p:cNvPr id="110" name="Google Shape;11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9825" y="85850"/>
            <a:ext cx="3921749" cy="4898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Nástěnka - Mobil</a:t>
            </a:r>
            <a:endParaRPr/>
          </a:p>
        </p:txBody>
      </p:sp>
      <p:pic>
        <p:nvPicPr>
          <p:cNvPr id="116" name="Google Shape;11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2175" y="107325"/>
            <a:ext cx="2217976" cy="480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Moje kurzy</a:t>
            </a:r>
            <a:r>
              <a:rPr lang="cs"/>
              <a:t> - PC</a:t>
            </a:r>
            <a:endParaRPr/>
          </a:p>
        </p:txBody>
      </p:sp>
      <p:pic>
        <p:nvPicPr>
          <p:cNvPr id="122" name="Google Shape;122;p24"/>
          <p:cNvPicPr preferRelativeResize="0"/>
          <p:nvPr/>
        </p:nvPicPr>
        <p:blipFill rotWithShape="1">
          <a:blip r:embed="rId3">
            <a:alphaModFix/>
          </a:blip>
          <a:srcRect b="0" l="543" r="553" t="0"/>
          <a:stretch/>
        </p:blipFill>
        <p:spPr>
          <a:xfrm>
            <a:off x="1854263" y="1017725"/>
            <a:ext cx="5435471" cy="3820975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Moje kurzy - Tablet</a:t>
            </a:r>
            <a:endParaRPr/>
          </a:p>
        </p:txBody>
      </p:sp>
      <p:pic>
        <p:nvPicPr>
          <p:cNvPr id="128" name="Google Shape;12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4325" y="131663"/>
            <a:ext cx="3907201" cy="4880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Moje kurzy - Mobil</a:t>
            </a:r>
            <a:endParaRPr/>
          </a:p>
        </p:txBody>
      </p:sp>
      <p:pic>
        <p:nvPicPr>
          <p:cNvPr id="134" name="Google Shape;13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3525" y="141288"/>
            <a:ext cx="2244376" cy="4860925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Náhled kurzu</a:t>
            </a:r>
            <a:r>
              <a:rPr lang="cs"/>
              <a:t> - PC</a:t>
            </a:r>
            <a:endParaRPr/>
          </a:p>
        </p:txBody>
      </p:sp>
      <p:pic>
        <p:nvPicPr>
          <p:cNvPr id="140" name="Google Shape;140;p27"/>
          <p:cNvPicPr preferRelativeResize="0"/>
          <p:nvPr/>
        </p:nvPicPr>
        <p:blipFill rotWithShape="1">
          <a:blip r:embed="rId3">
            <a:alphaModFix/>
          </a:blip>
          <a:srcRect b="475" l="0" r="0" t="465"/>
          <a:stretch/>
        </p:blipFill>
        <p:spPr>
          <a:xfrm>
            <a:off x="1854263" y="1017725"/>
            <a:ext cx="5435470" cy="3820975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Náhled kurzu - Tablet</a:t>
            </a:r>
            <a:endParaRPr/>
          </a:p>
        </p:txBody>
      </p:sp>
      <p:pic>
        <p:nvPicPr>
          <p:cNvPr id="146" name="Google Shape;14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5775" y="135925"/>
            <a:ext cx="3900376" cy="4871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Náhled kurzu - Mobil</a:t>
            </a:r>
            <a:endParaRPr/>
          </a:p>
        </p:txBody>
      </p:sp>
      <p:pic>
        <p:nvPicPr>
          <p:cNvPr id="152" name="Google Shape;15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1500" y="387800"/>
            <a:ext cx="2105650" cy="4560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Náhled vyjížděcí panely - PC (zobrazené)</a:t>
            </a:r>
            <a:endParaRPr/>
          </a:p>
        </p:txBody>
      </p:sp>
      <p:pic>
        <p:nvPicPr>
          <p:cNvPr id="158" name="Google Shape;15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875" y="712925"/>
            <a:ext cx="8944123" cy="438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1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Náhled vyjížděcí panely - PC (skryté)</a:t>
            </a:r>
            <a:endParaRPr/>
          </a:p>
        </p:txBody>
      </p:sp>
      <p:pic>
        <p:nvPicPr>
          <p:cNvPr id="164" name="Google Shape;16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600" y="712925"/>
            <a:ext cx="9041399" cy="4445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Jak a kdy update proběhne?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Přechod z verze 3.9 (LTS) na 4.1 (LTS) (LTS Long-term-support)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Srpen 2023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Update proběhne nejdříve na testovacím serveru a až po odladění se update provede i na ostrém serveru.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Spolupráce s CIV a externí firmou Pragodata (Moodle Partner pro ČR).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Všechna data uživatelům zůstanou. (studenti, zaměstnanci, externí uživatelé)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Stejné ověřování přes ORION kontem (Shibboleth)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Náhled vyjížděcí panely - Tablet</a:t>
            </a:r>
            <a:endParaRPr/>
          </a:p>
        </p:txBody>
      </p:sp>
      <p:pic>
        <p:nvPicPr>
          <p:cNvPr id="170" name="Google Shape;17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5725" y="572691"/>
            <a:ext cx="3119126" cy="4198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7875" y="572712"/>
            <a:ext cx="3119123" cy="4198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Náhled vyjížděcí panely - mobil</a:t>
            </a:r>
            <a:endParaRPr/>
          </a:p>
        </p:txBody>
      </p:sp>
      <p:pic>
        <p:nvPicPr>
          <p:cNvPr id="177" name="Google Shape;17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6575" y="1142570"/>
            <a:ext cx="1764951" cy="3822605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8" name="Google Shape;17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3393" y="1143388"/>
            <a:ext cx="1764962" cy="3820974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Živá ukázka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Struktura kurzů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Nástěnka (kalendář)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Moje kurzy (filtry)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Tvorba materiálů (test, úkol, kniha, h5p)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312775"/>
            <a:ext cx="3792550" cy="227955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Helpdesk Moodle</a:t>
            </a:r>
            <a:endParaRPr/>
          </a:p>
        </p:txBody>
      </p:sp>
      <p:sp>
        <p:nvSpPr>
          <p:cNvPr id="191" name="Google Shape;191;p35"/>
          <p:cNvSpPr txBox="1"/>
          <p:nvPr>
            <p:ph idx="1" type="body"/>
          </p:nvPr>
        </p:nvSpPr>
        <p:spPr>
          <a:xfrm>
            <a:off x="370300" y="11759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Je něco, s čím Vám můžeme pomoci?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Potřebujete zkopírovat kurz pro studenty dalšího ročníku?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Nevíte si s Moodlem rady?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600" u="sng">
                <a:solidFill>
                  <a:schemeClr val="hlink"/>
                </a:solidFill>
                <a:hlinkClick r:id="rId4"/>
              </a:rPr>
              <a:t>moodle@service.zcu.cz</a:t>
            </a:r>
            <a:r>
              <a:rPr lang="cs" sz="2600"/>
              <a:t> </a:t>
            </a:r>
            <a:endParaRPr sz="2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Změny a novinky ve verzi 4.1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cs" sz="1813"/>
              <a:t>Přepracovaný (moderní) vzhled.</a:t>
            </a:r>
            <a:endParaRPr sz="1813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cs" sz="1813"/>
              <a:t>Přívětivější prostředí (méně viditelného nastavení).</a:t>
            </a:r>
            <a:endParaRPr sz="1813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cs" sz="1813"/>
              <a:t>Opravení chyb a zlepšení stability (bezpečnějnější systém).</a:t>
            </a:r>
            <a:endParaRPr sz="1813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cs" sz="1813"/>
              <a:t>Zrychlení systému.</a:t>
            </a:r>
            <a:endParaRPr sz="1813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cs" sz="1813"/>
              <a:t>Zlepšení responsivity na mobilních zařízeních.</a:t>
            </a:r>
            <a:endParaRPr sz="1813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cs" sz="1813"/>
              <a:t>Přepracovaný seznam kurzů.</a:t>
            </a:r>
            <a:endParaRPr sz="1813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r>
              <a:rPr lang="cs" sz="1813"/>
              <a:t>Změna ikon činností a aktivit.</a:t>
            </a:r>
            <a:endParaRPr sz="1813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Co si o nové verzi Moodle myslí AI? </a:t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5652"/>
              <a:buFont typeface="Arial"/>
              <a:buNone/>
            </a:pPr>
            <a:r>
              <a:rPr b="1" lang="cs" sz="1150">
                <a:solidFill>
                  <a:srgbClr val="1D1C1D"/>
                </a:solidFill>
                <a:highlight>
                  <a:srgbClr val="F8F8F8"/>
                </a:highlight>
              </a:rPr>
              <a:t>ChatGPT Bot</a:t>
            </a:r>
            <a:r>
              <a:rPr b="1" lang="cs" sz="750">
                <a:solidFill>
                  <a:srgbClr val="1D1C1D"/>
                </a:solidFill>
                <a:highlight>
                  <a:srgbClr val="F8F8F8"/>
                </a:highlight>
              </a:rPr>
              <a:t>APP</a:t>
            </a:r>
            <a:r>
              <a:rPr lang="cs" sz="1150">
                <a:solidFill>
                  <a:srgbClr val="1D1C1D"/>
                </a:solidFill>
                <a:highlight>
                  <a:srgbClr val="F8F8F8"/>
                </a:highlight>
              </a:rPr>
              <a:t>  </a:t>
            </a:r>
            <a:r>
              <a:rPr lang="cs" sz="900">
                <a:solidFill>
                  <a:schemeClr val="hlink"/>
                </a:solidFill>
                <a:highlight>
                  <a:srgbClr val="F8F8F8"/>
                </a:highlight>
                <a:uFill>
                  <a:noFill/>
                </a:uFill>
                <a:hlinkClick r:id="rId3"/>
              </a:rPr>
              <a:t>1 minute ago</a:t>
            </a:r>
            <a:endParaRPr sz="900">
              <a:solidFill>
                <a:schemeClr val="hlink"/>
              </a:solidFill>
              <a:highlight>
                <a:srgbClr val="F8F8F8"/>
              </a:highlight>
            </a:endParaRPr>
          </a:p>
          <a:p>
            <a:pPr indent="0" lvl="0" marL="0" rtl="0" algn="l">
              <a:lnSpc>
                <a:spcPct val="146668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4790"/>
              <a:buFont typeface="Arial"/>
              <a:buNone/>
            </a:pPr>
            <a:r>
              <a:rPr lang="cs" sz="2007">
                <a:solidFill>
                  <a:srgbClr val="1D1C1D"/>
                </a:solidFill>
                <a:highlight>
                  <a:srgbClr val="F8F8F8"/>
                </a:highlight>
              </a:rPr>
              <a:t>Jako AI jsem schopen poskytnout informace o plánovaných změnách v Moodle 4.1.x, ale nemohu poskytnout názory nebo předpovědi, jak se tyto změny mohou projevit z pohledu uživatele. Některé plánované změny zahrnují:</a:t>
            </a:r>
            <a:endParaRPr sz="2007">
              <a:solidFill>
                <a:srgbClr val="1D1C1D"/>
              </a:solidFill>
              <a:highlight>
                <a:srgbClr val="F8F8F8"/>
              </a:highlight>
            </a:endParaRPr>
          </a:p>
          <a:p>
            <a:pPr indent="0" lvl="0" marL="0" rtl="0" algn="l">
              <a:lnSpc>
                <a:spcPct val="146668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54790"/>
              <a:buFont typeface="Arial"/>
              <a:buNone/>
            </a:pPr>
            <a:r>
              <a:rPr lang="cs" sz="2007">
                <a:solidFill>
                  <a:srgbClr val="1D1C1D"/>
                </a:solidFill>
                <a:highlight>
                  <a:srgbClr val="F8F8F8"/>
                </a:highlight>
              </a:rPr>
              <a:t>- Vylepšené zobrazení kurzu</a:t>
            </a:r>
            <a:endParaRPr sz="2007">
              <a:solidFill>
                <a:srgbClr val="1D1C1D"/>
              </a:solidFill>
              <a:highlight>
                <a:srgbClr val="F8F8F8"/>
              </a:highlight>
            </a:endParaRPr>
          </a:p>
          <a:p>
            <a:pPr indent="0" lvl="0" marL="0" rtl="0" algn="l">
              <a:lnSpc>
                <a:spcPct val="146668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54790"/>
              <a:buFont typeface="Arial"/>
              <a:buNone/>
            </a:pPr>
            <a:r>
              <a:rPr lang="cs" sz="2007">
                <a:solidFill>
                  <a:srgbClr val="1D1C1D"/>
                </a:solidFill>
                <a:highlight>
                  <a:srgbClr val="F8F8F8"/>
                </a:highlight>
              </a:rPr>
              <a:t>- Nové možnosti pro řízení a organizaci kurzů</a:t>
            </a:r>
            <a:endParaRPr sz="2007">
              <a:solidFill>
                <a:srgbClr val="1D1C1D"/>
              </a:solidFill>
              <a:highlight>
                <a:srgbClr val="F8F8F8"/>
              </a:highlight>
            </a:endParaRPr>
          </a:p>
          <a:p>
            <a:pPr indent="0" lvl="0" marL="0" rtl="0" algn="l">
              <a:lnSpc>
                <a:spcPct val="146668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54790"/>
              <a:buFont typeface="Arial"/>
              <a:buNone/>
            </a:pPr>
            <a:r>
              <a:rPr lang="cs" sz="2007">
                <a:solidFill>
                  <a:srgbClr val="1D1C1D"/>
                </a:solidFill>
                <a:highlight>
                  <a:srgbClr val="F8F8F8"/>
                </a:highlight>
              </a:rPr>
              <a:t>- Vylepšené nástroje pro správu uživatelů</a:t>
            </a:r>
            <a:endParaRPr sz="2007">
              <a:solidFill>
                <a:srgbClr val="1D1C1D"/>
              </a:solidFill>
              <a:highlight>
                <a:srgbClr val="F8F8F8"/>
              </a:highlight>
            </a:endParaRPr>
          </a:p>
          <a:p>
            <a:pPr indent="0" lvl="0" marL="0" rtl="0" algn="l">
              <a:lnSpc>
                <a:spcPct val="146668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54790"/>
              <a:buFont typeface="Arial"/>
              <a:buNone/>
            </a:pPr>
            <a:r>
              <a:rPr lang="cs" sz="2007">
                <a:solidFill>
                  <a:srgbClr val="1D1C1D"/>
                </a:solidFill>
                <a:highlight>
                  <a:srgbClr val="F8F8F8"/>
                </a:highlight>
              </a:rPr>
              <a:t>- Vylepšené nástroje pro vývojáře</a:t>
            </a:r>
            <a:endParaRPr sz="2007">
              <a:solidFill>
                <a:srgbClr val="1D1C1D"/>
              </a:solidFill>
              <a:highlight>
                <a:srgbClr val="F8F8F8"/>
              </a:highlight>
            </a:endParaRPr>
          </a:p>
          <a:p>
            <a:pPr indent="0" lvl="0" marL="0" rtl="0" algn="l">
              <a:lnSpc>
                <a:spcPct val="146668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54790"/>
              <a:buFont typeface="Arial"/>
              <a:buNone/>
            </a:pPr>
            <a:r>
              <a:rPr lang="cs" sz="2007">
                <a:solidFill>
                  <a:srgbClr val="1D1C1D"/>
                </a:solidFill>
                <a:highlight>
                  <a:srgbClr val="F8F8F8"/>
                </a:highlight>
              </a:rPr>
              <a:t>- Nové funkce pro zlepšení uživatelského zážitku</a:t>
            </a:r>
            <a:endParaRPr sz="2007">
              <a:solidFill>
                <a:srgbClr val="1D1C1D"/>
              </a:solidFill>
              <a:highlight>
                <a:srgbClr val="F8F8F8"/>
              </a:highlight>
            </a:endParaRPr>
          </a:p>
          <a:p>
            <a:pPr indent="0" lvl="0" marL="0" rtl="0" algn="l">
              <a:lnSpc>
                <a:spcPct val="146668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54790"/>
              <a:buFont typeface="Arial"/>
              <a:buNone/>
            </a:pPr>
            <a:r>
              <a:rPr lang="cs" sz="2007">
                <a:solidFill>
                  <a:srgbClr val="1D1C1D"/>
                </a:solidFill>
                <a:highlight>
                  <a:srgbClr val="F8F8F8"/>
                </a:highlight>
              </a:rPr>
              <a:t>- Vylepšené zabezpečení a výkon</a:t>
            </a:r>
            <a:endParaRPr sz="2007">
              <a:solidFill>
                <a:srgbClr val="1D1C1D"/>
              </a:solidFill>
              <a:highlight>
                <a:srgbClr val="F8F8F8"/>
              </a:highlight>
            </a:endParaRPr>
          </a:p>
          <a:p>
            <a:pPr indent="0" lvl="0" marL="0" rtl="0" algn="l">
              <a:lnSpc>
                <a:spcPct val="146668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54790"/>
              <a:buFont typeface="Arial"/>
              <a:buNone/>
            </a:pPr>
            <a:r>
              <a:rPr lang="cs" sz="2007">
                <a:solidFill>
                  <a:srgbClr val="1D1C1D"/>
                </a:solidFill>
                <a:highlight>
                  <a:srgbClr val="F8F8F8"/>
                </a:highlight>
              </a:rPr>
              <a:t>Podrobné informace o změnách v Moodle 4.1.x najdete na oficiálních stránkách Moodle.</a:t>
            </a:r>
            <a:endParaRPr sz="2007">
              <a:solidFill>
                <a:srgbClr val="1D1C1D"/>
              </a:solidFill>
              <a:highlight>
                <a:srgbClr val="F8F8F8"/>
              </a:highlight>
            </a:endParaRPr>
          </a:p>
          <a:p>
            <a:pPr indent="0" lvl="0" marL="0" rtl="0" algn="l">
              <a:spcBef>
                <a:spcPts val="3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9138" y="152400"/>
            <a:ext cx="7245727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Úvodní stránka LMS Moodle - PC</a:t>
            </a:r>
            <a:endParaRPr/>
          </a:p>
        </p:txBody>
      </p:sp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2551" y="1132225"/>
            <a:ext cx="5318875" cy="3732174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Úvodní stránka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LMS Moodle - Tablet</a:t>
            </a:r>
            <a:endParaRPr/>
          </a:p>
        </p:txBody>
      </p:sp>
      <p:pic>
        <p:nvPicPr>
          <p:cNvPr id="92" name="Google Shape;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4925" y="93051"/>
            <a:ext cx="3969022" cy="49574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Úvodní stránka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LMS Moodle - Mobil</a:t>
            </a:r>
            <a:endParaRPr/>
          </a:p>
        </p:txBody>
      </p:sp>
      <p:pic>
        <p:nvPicPr>
          <p:cNvPr id="98" name="Google Shape;9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9375" y="162600"/>
            <a:ext cx="2224700" cy="4818301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Nástěnka - PC</a:t>
            </a:r>
            <a:endParaRPr/>
          </a:p>
        </p:txBody>
      </p:sp>
      <p:pic>
        <p:nvPicPr>
          <p:cNvPr id="104" name="Google Shape;10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4263" y="1017725"/>
            <a:ext cx="5435472" cy="3820975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