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8" r:id="rId2"/>
    <p:sldId id="295" r:id="rId3"/>
    <p:sldId id="294" r:id="rId4"/>
    <p:sldId id="296" r:id="rId5"/>
    <p:sldId id="297" r:id="rId6"/>
    <p:sldId id="299" r:id="rId7"/>
    <p:sldId id="298" r:id="rId8"/>
    <p:sldId id="300" r:id="rId9"/>
    <p:sldId id="301" r:id="rId10"/>
    <p:sldId id="302" r:id="rId11"/>
    <p:sldId id="259" r:id="rId12"/>
  </p:sldIdLst>
  <p:sldSz cx="10080625" cy="7561263"/>
  <p:notesSz cx="6858000" cy="9144000"/>
  <p:defaultTextStyle>
    <a:defPPr>
      <a:defRPr lang="cs-CZ"/>
    </a:defPPr>
    <a:lvl1pPr marL="0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7A2"/>
    <a:srgbClr val="940084"/>
    <a:srgbClr val="006B65"/>
    <a:srgbClr val="3889BA"/>
    <a:srgbClr val="600128"/>
    <a:srgbClr val="8FBE22"/>
    <a:srgbClr val="00B6D7"/>
    <a:srgbClr val="074391"/>
    <a:srgbClr val="EB6E08"/>
    <a:srgbClr val="E0B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81295" autoAdjust="0"/>
  </p:normalViewPr>
  <p:slideViewPr>
    <p:cSldViewPr snapToGrid="0">
      <p:cViewPr varScale="1">
        <p:scale>
          <a:sx n="120" d="100"/>
          <a:sy n="120" d="100"/>
        </p:scale>
        <p:origin x="852" y="102"/>
      </p:cViewPr>
      <p:guideLst>
        <p:guide orient="horz" pos="2382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2" d="100"/>
          <a:sy n="102" d="100"/>
        </p:scale>
        <p:origin x="-355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248BC-8803-4E58-9459-89477C0D9646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98D45-A175-472D-97B5-10544CE79D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065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DA6C3-391F-49D5-B49C-1DA37C382F77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F984BE-630F-49F9-94FC-7C27979583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118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F984BE-630F-49F9-94FC-7C279795835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079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1925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01" y="1620000"/>
            <a:ext cx="10079824" cy="5040000"/>
          </a:xfrm>
        </p:spPr>
        <p:txBody>
          <a:bodyPr lIns="504000" tIns="0" rIns="504000" bIns="0"/>
          <a:lstStyle>
            <a:lvl1pPr marL="360000" indent="-360000">
              <a:buFontTx/>
              <a:buBlip>
                <a:blip r:embed="rId2"/>
              </a:buBlip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20000" indent="-360000">
              <a:buFontTx/>
              <a:buBlip>
                <a:blip r:embed="rId2"/>
              </a:buBlip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80000" indent="-360000">
              <a:buFontTx/>
              <a:buBlip>
                <a:blip r:embed="rId2"/>
              </a:buBlip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4060" indent="-252009">
              <a:buFontTx/>
              <a:buBlip>
                <a:blip r:embed="rId2"/>
              </a:buBlip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68078" indent="-252009">
              <a:buFontTx/>
              <a:buBlip>
                <a:blip r:embed="rId2"/>
              </a:buBlip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Body prezentace</a:t>
            </a:r>
            <a:endParaRPr lang="en-US" dirty="0"/>
          </a:p>
          <a:p>
            <a:pPr lvl="1"/>
            <a:r>
              <a:rPr lang="cs-CZ" dirty="0"/>
              <a:t>Bod</a:t>
            </a:r>
            <a:endParaRPr lang="en-US" dirty="0"/>
          </a:p>
          <a:p>
            <a:pPr lvl="2"/>
            <a:r>
              <a:rPr lang="cs-CZ" dirty="0"/>
              <a:t>Bod</a:t>
            </a:r>
            <a:endParaRPr lang="en-US" dirty="0"/>
          </a:p>
        </p:txBody>
      </p:sp>
      <p:sp>
        <p:nvSpPr>
          <p:cNvPr id="8" name="Rectangle 6"/>
          <p:cNvSpPr/>
          <p:nvPr userDrawn="1"/>
        </p:nvSpPr>
        <p:spPr>
          <a:xfrm>
            <a:off x="0" y="1080000"/>
            <a:ext cx="10080625" cy="1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cs-CZ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401" y="0"/>
            <a:ext cx="10079824" cy="10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</p:spPr>
        <p:txBody>
          <a:bodyPr vert="horz" wrap="square" lIns="432000" tIns="0" rIns="43200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2800" spc="-8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2015" y="6840000"/>
            <a:ext cx="3023999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24000" y="6840000"/>
            <a:ext cx="3023999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1" y="1"/>
            <a:ext cx="10079824" cy="1080000"/>
          </a:xfrm>
        </p:spPr>
        <p:txBody>
          <a:bodyPr lIns="432000" tIns="0" rIns="432000" bIns="0"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Titulek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674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3043" y="402569"/>
            <a:ext cx="8694539" cy="1461495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043" y="2012836"/>
            <a:ext cx="8694539" cy="4797552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043" y="7008172"/>
            <a:ext cx="2268141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421A8-ED0D-4D33-B3B0-ADA01DE1430B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9207" y="7008172"/>
            <a:ext cx="3402211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9441" y="7008172"/>
            <a:ext cx="2268141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6EB02-BEEA-4AEA-8B7E-F8311C2221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40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1008035" rtl="0" eaLnBrk="1" latinLnBrk="0" hangingPunct="1">
        <a:lnSpc>
          <a:spcPct val="90000"/>
        </a:lnSpc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9" indent="-252009" algn="l" defTabSz="1008035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56026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-1" y="6120000"/>
            <a:ext cx="10080000" cy="1440000"/>
          </a:xfrm>
          <a:prstGeom prst="rect">
            <a:avLst/>
          </a:prstGeom>
          <a:noFill/>
          <a:effectLst/>
        </p:spPr>
        <p:txBody>
          <a:bodyPr vert="horz" lIns="720000" tIns="0" rIns="72000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b="1" spc="-8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Viktor Ferus  </a:t>
            </a:r>
            <a:r>
              <a:rPr lang="cs-CZ" sz="2000" spc="-8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 2023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-627" y="3710940"/>
            <a:ext cx="10080625" cy="1889760"/>
          </a:xfrm>
          <a:effectLst/>
        </p:spPr>
        <p:txBody>
          <a:bodyPr vert="horz" lIns="720000" tIns="0" rIns="720000" bIns="0" rtlCol="0" anchor="b" anchorCtr="1">
            <a:noAutofit/>
          </a:bodyPr>
          <a:lstStyle/>
          <a:p>
            <a:r>
              <a:rPr lang="cs-CZ" sz="6000" spc="-80" dirty="0">
                <a:solidFill>
                  <a:srgbClr val="0057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Bezpečnostní okénko</a:t>
            </a:r>
            <a:endParaRPr lang="cs-CZ" sz="3100" spc="-80" dirty="0">
              <a:solidFill>
                <a:srgbClr val="0057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120000"/>
            <a:ext cx="10080625" cy="10800"/>
          </a:xfrm>
          <a:prstGeom prst="rect">
            <a:avLst/>
          </a:prstGeom>
          <a:solidFill>
            <a:schemeClr val="bg1"/>
          </a:solidFill>
          <a:ln cap="rnd">
            <a:solidFill>
              <a:srgbClr val="0057A2"/>
            </a:solidFill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3" tIns="50402" rIns="100803" bIns="50402" rtlCol="0" anchor="ctr"/>
          <a:lstStyle/>
          <a:p>
            <a:pPr algn="ctr"/>
            <a:endParaRPr lang="cs-CZ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400000"/>
            <a:ext cx="10080625" cy="720000"/>
          </a:xfrm>
          <a:prstGeom prst="rect">
            <a:avLst/>
          </a:prstGeom>
        </p:spPr>
        <p:txBody>
          <a:bodyPr vert="horz" lIns="720000" tIns="0" rIns="720000" bIns="0" rtlCol="0" anchor="t">
            <a:noAutofit/>
          </a:bodyPr>
          <a:lstStyle>
            <a:lvl1pPr algn="ctr" defTabSz="100803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3000" spc="-8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0985" y="485175"/>
            <a:ext cx="3587836" cy="1195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0631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A6D145AC-BB93-4D29-93F0-7E56AFE33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" y="1620000"/>
            <a:ext cx="5039911" cy="5040000"/>
          </a:xfrm>
        </p:spPr>
        <p:txBody>
          <a:bodyPr/>
          <a:lstStyle/>
          <a:p>
            <a:r>
              <a:rPr lang="cs-CZ" dirty="0"/>
              <a:t>Vstoupila v platnost 25. 5.</a:t>
            </a:r>
          </a:p>
          <a:p>
            <a:r>
              <a:rPr lang="cs-CZ" dirty="0"/>
              <a:t>Nové požadavky na heslo:</a:t>
            </a:r>
          </a:p>
          <a:p>
            <a:pPr lvl="1"/>
            <a:r>
              <a:rPr lang="cs-CZ" dirty="0"/>
              <a:t>min. </a:t>
            </a:r>
            <a:r>
              <a:rPr lang="cs-CZ" b="1" dirty="0"/>
              <a:t>13 znaků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alespoň </a:t>
            </a:r>
            <a:r>
              <a:rPr lang="cs-CZ" b="1" dirty="0"/>
              <a:t>3 skupiny znaků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změna </a:t>
            </a:r>
            <a:r>
              <a:rPr lang="cs-CZ" b="1" dirty="0"/>
              <a:t>každé 2 roky</a:t>
            </a:r>
            <a:r>
              <a:rPr lang="cs-CZ" dirty="0"/>
              <a:t>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95EB1F8-FC02-40D0-B9FF-F1C624BC1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Nová politika hesel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4A94EFA-198E-4CC4-9538-B91C23F46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0311" y="1388143"/>
            <a:ext cx="4669111" cy="5270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983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6120000"/>
            <a:ext cx="10080625" cy="1440000"/>
          </a:xfrm>
          <a:prstGeom prst="rect">
            <a:avLst/>
          </a:prstGeom>
        </p:spPr>
        <p:txBody>
          <a:bodyPr vert="horz" lIns="720000" tIns="0" rIns="72000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b="1" spc="-8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Viktor Ferus  </a:t>
            </a:r>
            <a:r>
              <a:rPr lang="cs-CZ" sz="2000" spc="-8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 ferusvi@civ.zcu.cz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3039035"/>
            <a:ext cx="10080625" cy="3080965"/>
          </a:xfrm>
        </p:spPr>
        <p:txBody>
          <a:bodyPr vert="horz" lIns="720000" tIns="0" rIns="720000" bIns="0" rtlCol="0" anchor="t" anchorCtr="0">
            <a:noAutofit/>
          </a:bodyPr>
          <a:lstStyle/>
          <a:p>
            <a:pPr algn="ctr"/>
            <a:r>
              <a:rPr lang="cs-CZ" sz="6000" spc="-80" dirty="0">
                <a:solidFill>
                  <a:srgbClr val="0057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Dotazy?</a:t>
            </a:r>
            <a:endParaRPr lang="cs-CZ" sz="3100" spc="-80" dirty="0">
              <a:solidFill>
                <a:srgbClr val="0057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120000"/>
            <a:ext cx="10080625" cy="10800"/>
          </a:xfrm>
          <a:prstGeom prst="rect">
            <a:avLst/>
          </a:prstGeom>
          <a:noFill/>
          <a:ln cap="rnd">
            <a:solidFill>
              <a:srgbClr val="0057A2"/>
            </a:solidFill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3" tIns="50402" rIns="100803" bIns="50402" rtlCol="0" anchor="ctr"/>
          <a:lstStyle/>
          <a:p>
            <a:pPr algn="ctr"/>
            <a:endParaRPr lang="cs-CZ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006" y="431999"/>
            <a:ext cx="2699986" cy="899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5196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34336A94-0A0C-4FDB-BEF0-F8E27964D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WIRT – WEBNET Incident Response Team</a:t>
            </a:r>
          </a:p>
          <a:p>
            <a:r>
              <a:rPr lang="cs-CZ" dirty="0"/>
              <a:t>4 členové, 3,1 úvazků</a:t>
            </a:r>
          </a:p>
          <a:p>
            <a:pPr lvl="1"/>
            <a:r>
              <a:rPr lang="cs-CZ" b="1" dirty="0"/>
              <a:t>Ing. Jiří Čepák</a:t>
            </a:r>
          </a:p>
          <a:p>
            <a:pPr lvl="2"/>
            <a:r>
              <a:rPr lang="cs-CZ" dirty="0"/>
              <a:t>Vedení týmu, provozní činnost</a:t>
            </a:r>
          </a:p>
          <a:p>
            <a:pPr lvl="1"/>
            <a:r>
              <a:rPr lang="cs-CZ" b="1" dirty="0"/>
              <a:t>Ing. Martin Šebela</a:t>
            </a:r>
          </a:p>
          <a:p>
            <a:pPr lvl="2"/>
            <a:r>
              <a:rPr lang="cs-CZ" dirty="0"/>
              <a:t>Programování podpůrných nástrojů pro činnost týmu, specializace na webové zranitelnosti</a:t>
            </a:r>
          </a:p>
          <a:p>
            <a:pPr lvl="1"/>
            <a:r>
              <a:rPr lang="cs-CZ" b="1" dirty="0"/>
              <a:t>Viktor Ferus</a:t>
            </a:r>
          </a:p>
          <a:p>
            <a:pPr lvl="2"/>
            <a:r>
              <a:rPr lang="cs-CZ" dirty="0"/>
              <a:t>Provozní činnost, specializace na počítačové sítě a prezentování</a:t>
            </a:r>
          </a:p>
          <a:p>
            <a:pPr lvl="1"/>
            <a:r>
              <a:rPr lang="cs-CZ" b="1" dirty="0"/>
              <a:t>Dominik Plecitý</a:t>
            </a:r>
          </a:p>
          <a:p>
            <a:pPr lvl="2"/>
            <a:r>
              <a:rPr lang="cs-CZ" dirty="0"/>
              <a:t>Nejnovější člen týmu, specializuje se na weby a </a:t>
            </a:r>
            <a:r>
              <a:rPr lang="cs-CZ" dirty="0" err="1"/>
              <a:t>Trellix</a:t>
            </a:r>
            <a:endParaRPr lang="cs-CZ" dirty="0"/>
          </a:p>
          <a:p>
            <a:pPr lvl="1"/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432715B-631B-409A-BA2E-612471A2E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bezpečnostní skupině</a:t>
            </a:r>
          </a:p>
        </p:txBody>
      </p:sp>
    </p:spTree>
    <p:extLst>
      <p:ext uri="{BB962C8B-B14F-4D97-AF65-F5344CB8AC3E}">
        <p14:creationId xmlns:p14="http://schemas.microsoft.com/office/powerpoint/2010/main" val="4239534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8D8ADDBE-EE50-4173-9743-211B7AC3C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20000"/>
            <a:ext cx="5040313" cy="5040000"/>
          </a:xfrm>
        </p:spPr>
        <p:txBody>
          <a:bodyPr/>
          <a:lstStyle/>
          <a:p>
            <a:r>
              <a:rPr lang="cs-CZ" dirty="0"/>
              <a:t>Nejčastěji jsme řešili</a:t>
            </a:r>
          </a:p>
          <a:p>
            <a:pPr lvl="1"/>
            <a:r>
              <a:rPr lang="cs-CZ" dirty="0"/>
              <a:t>skenování sítě,</a:t>
            </a:r>
          </a:p>
          <a:p>
            <a:pPr lvl="1"/>
            <a:r>
              <a:rPr lang="cs-CZ" dirty="0"/>
              <a:t>napadené stroje,</a:t>
            </a:r>
          </a:p>
          <a:p>
            <a:pPr lvl="1"/>
            <a:r>
              <a:rPr lang="cs-CZ" dirty="0"/>
              <a:t>otevřené DNS </a:t>
            </a:r>
            <a:r>
              <a:rPr lang="cs-CZ" dirty="0" err="1"/>
              <a:t>resolvery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ke konci roku začalo také narůstat rozesílání </a:t>
            </a:r>
            <a:r>
              <a:rPr lang="cs-CZ" dirty="0" err="1"/>
              <a:t>SPAMu</a:t>
            </a:r>
            <a:r>
              <a:rPr lang="cs-CZ" dirty="0"/>
              <a:t>.</a:t>
            </a:r>
          </a:p>
          <a:p>
            <a:r>
              <a:rPr lang="cs-CZ" dirty="0"/>
              <a:t>Celkový počet řešených incidentů: </a:t>
            </a:r>
            <a:r>
              <a:rPr lang="cs-CZ" b="1" dirty="0"/>
              <a:t>408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5A3295A-7777-415C-A528-7339C1B98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Statistika v oblasti KB na ZČU za rok 2022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94135A2-BB80-465D-AF14-9204C28C7B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8695" y="1405026"/>
            <a:ext cx="4257588" cy="5254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927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D45E57A2-220F-4B7E-8F7C-0C5EB0301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Kauza </a:t>
            </a:r>
            <a:r>
              <a:rPr lang="cs-CZ" dirty="0" err="1"/>
              <a:t>Sodexo</a:t>
            </a:r>
            <a:endParaRPr lang="cs-CZ" dirty="0"/>
          </a:p>
          <a:p>
            <a:r>
              <a:rPr lang="cs-CZ" dirty="0"/>
              <a:t>Nová politika hesel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04C4713-33B5-49B5-BDA2-6E9F15962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Novinky a zajímavé incidenty</a:t>
            </a:r>
          </a:p>
        </p:txBody>
      </p:sp>
    </p:spTree>
    <p:extLst>
      <p:ext uri="{BB962C8B-B14F-4D97-AF65-F5344CB8AC3E}">
        <p14:creationId xmlns:p14="http://schemas.microsoft.com/office/powerpoint/2010/main" val="3436168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44B1D11F-DB74-4C69-9712-17C34CC09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lednu jeden z našich kolegů do své schránky, kterou si vytvořil pouze pro účet </a:t>
            </a:r>
            <a:r>
              <a:rPr lang="cs-CZ" dirty="0" err="1"/>
              <a:t>Sodexo</a:t>
            </a:r>
            <a:r>
              <a:rPr lang="cs-CZ" dirty="0"/>
              <a:t> , obdržel podivný e-mail.</a:t>
            </a:r>
          </a:p>
          <a:p>
            <a:pPr lvl="1"/>
            <a:r>
              <a:rPr lang="cs-CZ" dirty="0"/>
              <a:t>Schránka byla ve formátu </a:t>
            </a:r>
            <a:r>
              <a:rPr lang="cs-CZ" i="1" dirty="0"/>
              <a:t>sodexo@kolegova-domena.cz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Mail šel také na stovky dalších e-mailových adres, které v sobě (jak před zavináčem, tak i po něm) obsahovaly slovo „</a:t>
            </a:r>
            <a:r>
              <a:rPr lang="cs-CZ" dirty="0" err="1"/>
              <a:t>sodexo</a:t>
            </a:r>
            <a:r>
              <a:rPr lang="cs-CZ" dirty="0"/>
              <a:t>“.</a:t>
            </a:r>
          </a:p>
          <a:p>
            <a:r>
              <a:rPr lang="cs-CZ" dirty="0"/>
              <a:t>V příloze byly </a:t>
            </a:r>
            <a:r>
              <a:rPr lang="cs-CZ" dirty="0" err="1"/>
              <a:t>dumpy</a:t>
            </a:r>
            <a:r>
              <a:rPr lang="cs-CZ" dirty="0"/>
              <a:t> databází plné osobních údajů.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ED775EF-0B1E-4BC2-BA28-CF1A630C4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Kauza </a:t>
            </a:r>
            <a:r>
              <a:rPr lang="cs-CZ" dirty="0" err="1"/>
              <a:t>Sodexo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621C09E-0DB0-483B-84C0-E0DC421C2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6224" y="2741743"/>
            <a:ext cx="4448175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529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89FF4F6-E286-44F4-AB7C-AFCADB919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Kauza </a:t>
            </a:r>
            <a:r>
              <a:rPr lang="cs-CZ" dirty="0" err="1"/>
              <a:t>Sodexo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2EF612B-7145-478D-A5B6-A71C06F6CF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98" y="1167466"/>
            <a:ext cx="4869814" cy="576958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A90CFD90-022B-491E-A80F-D2E097B1E5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8128" y="1715942"/>
            <a:ext cx="4772025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375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46874473-10E0-477D-B7AD-BD4DFE19C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Ihned jsme kontaktovali jediný oficiální český kontakt společnosti s žádostí o vysvětlení</a:t>
            </a:r>
          </a:p>
          <a:p>
            <a:pPr lvl="1"/>
            <a:r>
              <a:rPr lang="cs-CZ" dirty="0"/>
              <a:t>Nikdo se s námi nebavil</a:t>
            </a:r>
          </a:p>
          <a:p>
            <a:r>
              <a:rPr lang="cs-CZ" dirty="0"/>
              <a:t>Kontaktovali jsme tedy jejich evropského DPO ve Francii</a:t>
            </a:r>
          </a:p>
          <a:p>
            <a:pPr lvl="1"/>
            <a:r>
              <a:rPr lang="cs-CZ" dirty="0"/>
              <a:t>Druhý den dorazila odpověď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Obratem jsme celou záležitost předali k univerzitnímu DPO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8AAE302-FF33-4565-97E9-A5E6EA0BF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Kauza </a:t>
            </a:r>
            <a:r>
              <a:rPr lang="cs-CZ" dirty="0" err="1"/>
              <a:t>Sodexo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EAFBEC3-A87C-4D73-8F9D-82BF51A3EA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421" y="3586899"/>
            <a:ext cx="8283782" cy="2238214"/>
          </a:xfrm>
          <a:prstGeom prst="rect">
            <a:avLst/>
          </a:prstGeom>
        </p:spPr>
      </p:pic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4E0C80E3-781E-4B3E-A65D-6959CC76E7A3}"/>
              </a:ext>
            </a:extLst>
          </p:cNvPr>
          <p:cNvCxnSpPr/>
          <p:nvPr/>
        </p:nvCxnSpPr>
        <p:spPr>
          <a:xfrm>
            <a:off x="2003729" y="4174435"/>
            <a:ext cx="95415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748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744DD765-E403-45F0-BB6F-585581A1C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Následně jsme rozeslali hromadný e-mail všem uživatelům, u nichž jsme z interních systémů zjistili, že </a:t>
            </a:r>
            <a:r>
              <a:rPr lang="cs-CZ" dirty="0" err="1"/>
              <a:t>Sodexo</a:t>
            </a:r>
            <a:r>
              <a:rPr lang="cs-CZ" dirty="0"/>
              <a:t> kartu používali.</a:t>
            </a:r>
          </a:p>
          <a:p>
            <a:pPr lvl="1"/>
            <a:r>
              <a:rPr lang="cs-CZ" dirty="0"/>
              <a:t>Vyzvali jsme ke změně hesel</a:t>
            </a:r>
          </a:p>
          <a:p>
            <a:r>
              <a:rPr lang="cs-CZ" dirty="0"/>
              <a:t>Po dvou měsících ticha jsme se zeptali </a:t>
            </a:r>
            <a:r>
              <a:rPr lang="cs-CZ" dirty="0" err="1"/>
              <a:t>Sodexa</a:t>
            </a:r>
            <a:r>
              <a:rPr lang="cs-CZ" dirty="0"/>
              <a:t>, jestli už si jsou jisti, že jim unikla data.</a:t>
            </a:r>
          </a:p>
          <a:p>
            <a:pPr lvl="1"/>
            <a:r>
              <a:rPr lang="cs-CZ" dirty="0"/>
              <a:t>Prý ano. A prý intenzivně monitorují </a:t>
            </a:r>
            <a:r>
              <a:rPr lang="cs-CZ" dirty="0" err="1"/>
              <a:t>Darknet</a:t>
            </a:r>
            <a:r>
              <a:rPr lang="cs-CZ" dirty="0"/>
              <a:t> a prý se tam nic z toho zatím neobjevilo.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Poučení pro uživatele: </a:t>
            </a:r>
            <a:r>
              <a:rPr lang="cs-CZ" b="1" dirty="0">
                <a:sym typeface="Wingdings" panose="05000000000000000000" pitchFamily="2" charset="2"/>
              </a:rPr>
              <a:t>Nepoužívat stejná hesla. Kdo má správce hesel a do </a:t>
            </a:r>
            <a:r>
              <a:rPr lang="cs-CZ" b="1" dirty="0" err="1">
                <a:sym typeface="Wingdings" panose="05000000000000000000" pitchFamily="2" charset="2"/>
              </a:rPr>
              <a:t>Sodexa</a:t>
            </a:r>
            <a:r>
              <a:rPr lang="cs-CZ" b="1" dirty="0">
                <a:sym typeface="Wingdings" panose="05000000000000000000" pitchFamily="2" charset="2"/>
              </a:rPr>
              <a:t> měl unikátní heslo, které nikde jinde neměl, nehrozí mu z hlediska informační bezpečnosti žádné riziko.</a:t>
            </a:r>
            <a:endParaRPr lang="cs-CZ" dirty="0">
              <a:sym typeface="Wingdings" panose="05000000000000000000" pitchFamily="2" charset="2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9A9E5C1-91B7-4B26-A14F-3CC28CB2C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Kauza </a:t>
            </a:r>
            <a:r>
              <a:rPr lang="cs-CZ" dirty="0" err="1"/>
              <a:t>Sodexo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2074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F456406F-680E-4931-8BA8-100182BAF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" y="1620000"/>
            <a:ext cx="4749357" cy="5040000"/>
          </a:xfrm>
        </p:spPr>
        <p:txBody>
          <a:bodyPr/>
          <a:lstStyle/>
          <a:p>
            <a:r>
              <a:rPr lang="cs-CZ" dirty="0"/>
              <a:t>Jednou z hlavních výtek v penetračních testech byla slabá politika hesel.</a:t>
            </a:r>
          </a:p>
          <a:p>
            <a:r>
              <a:rPr lang="cs-CZ" dirty="0"/>
              <a:t>Požadavek na častou změnu hesel se ukázal jako kontraproduktivní</a:t>
            </a:r>
          </a:p>
          <a:p>
            <a:pPr lvl="1"/>
            <a:r>
              <a:rPr lang="cs-CZ" dirty="0"/>
              <a:t>jaro2020, podzim2020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F2E4EED-AC4D-46CF-962C-3FF7783B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Nová politika hesel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6B15AD0-CECB-4038-AC05-7ED40739BF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9758" y="1578647"/>
            <a:ext cx="5196710" cy="5122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648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3140</TotalTime>
  <Words>393</Words>
  <Application>Microsoft Office PowerPoint</Application>
  <PresentationFormat>Vlastní</PresentationFormat>
  <Paragraphs>63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Bezpečnostní okénko</vt:lpstr>
      <vt:lpstr>O bezpečnostní skupině</vt:lpstr>
      <vt:lpstr>Statistika v oblasti KB na ZČU za rok 2022</vt:lpstr>
      <vt:lpstr>Novinky a zajímavé incidenty</vt:lpstr>
      <vt:lpstr>Kauza Sodexo</vt:lpstr>
      <vt:lpstr>Kauza Sodexo</vt:lpstr>
      <vt:lpstr>Kauza Sodexo</vt:lpstr>
      <vt:lpstr>Kauza Sodexo</vt:lpstr>
      <vt:lpstr>Nová politika hesel</vt:lpstr>
      <vt:lpstr>Nová politika hesel</vt:lpstr>
      <vt:lpstr>Dotazy?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Viktor Ferus</dc:creator>
  <cp:lastModifiedBy> </cp:lastModifiedBy>
  <cp:revision>127</cp:revision>
  <dcterms:created xsi:type="dcterms:W3CDTF">2014-06-23T12:27:22Z</dcterms:created>
  <dcterms:modified xsi:type="dcterms:W3CDTF">2023-06-20T11:26:44Z</dcterms:modified>
</cp:coreProperties>
</file>