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49bdd3706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e49bdd3706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53272225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e5327222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49bdd3706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e49bdd3706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e49bdd3706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e49bdd3706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e49bdd3706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e49bdd3706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e5151b829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e5151b829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49bdd2fb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49bdd2fb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e49bdd2fb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e49bdd2fb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49bdd2fb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e49bdd2fb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49bdd2fb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e49bdd2fb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e49bdd2fb9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e49bdd2fb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49bdd37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e49bdd37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49bdd3706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e49bdd370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e49bdd3706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e49bdd3706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Bezpečnostní okénko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Seminář pro lokální správce 2024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6016150" y="4544625"/>
            <a:ext cx="28161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Jiří Čepák, 12.6.2024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Sofistikovanější URL</a:t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0000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S­T­A­Y W­I­T­H C­U­R­R­E­N­T P­A­S­S­W­O­R­D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https://www.google.cz/amp/s/hispanoitaliano.cl/01/#Y2VwYWtqQGNpdi56Y3UuY3o=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821"/>
              <a:buFont typeface="Arial"/>
              <a:buNone/>
            </a:pPr>
            <a:r>
              <a:t/>
            </a:r>
            <a:endParaRPr sz="1779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821"/>
              <a:buFont typeface="Arial"/>
              <a:buNone/>
            </a:pPr>
            <a:r>
              <a:rPr lang="cs" sz="1779">
                <a:solidFill>
                  <a:schemeClr val="dk1"/>
                </a:solidFill>
              </a:rPr>
              <a:t>ChatGPT:</a:t>
            </a:r>
            <a:endParaRPr sz="1779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Google AMP (Accelerated Mobile Pages) - umožňuje rychlejší načítání webových stránek na mobilních zařízeních tím, že optimalizuje obsah a odstraňuje nepotřebné prvky.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59"/>
              <a:buFont typeface="Arial"/>
              <a:buNone/>
            </a:pPr>
            <a:r>
              <a:rPr lang="cs" sz="1798">
                <a:solidFill>
                  <a:schemeClr val="dk1"/>
                </a:solidFill>
              </a:rPr>
              <a:t>Když navštívíte odkaz začínajíc</a:t>
            </a:r>
            <a:r>
              <a:rPr lang="cs" sz="1798">
                <a:solidFill>
                  <a:schemeClr val="dk1"/>
                </a:solidFill>
              </a:rPr>
              <a:t>í google.cz/amp/s/</a:t>
            </a:r>
            <a:r>
              <a:rPr lang="cs" sz="1798">
                <a:solidFill>
                  <a:schemeClr val="dk1"/>
                </a:solidFill>
              </a:rPr>
              <a:t>, znamená to, že Google poskytuje zrychlenou verzi původní stránky pro lepší uživatelský zážitek na mobilních zařízeních. To obvykle zahrnuje rychlejší načítání stránky a snížené využití dat.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Ph/V/Sm/Quishing</a:t>
            </a:r>
            <a:endParaRPr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Phishing - podvodné e-maily typicky s odkazem na podvodnou stránku s cílem ukrást důvěrné údaje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Vishing - to samé přes volání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Smishing - to samé přes SMS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Quishing - to samé přes QR kódy</a:t>
            </a:r>
            <a:endParaRPr/>
          </a:p>
        </p:txBody>
      </p:sp>
      <p:pic>
        <p:nvPicPr>
          <p:cNvPr id="124" name="Google Shape;12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7351" y="1842151"/>
            <a:ext cx="3192402" cy="3192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Phishingator</a:t>
            </a:r>
            <a:endParaRPr/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311700" y="1152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00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Nově hostovaný na CESNETu - přihlášení přes federaci eduID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Aktivní vývoj, nové funkce, používaný v mnoha jiných organizacích v ČR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Letos odesláno cca. 1900 cvičných e-mailů, platné heslo zadáno 245x - cca. 13%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U “kvalitnějších” kampaní běžně 20-30%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Chcete se zapojit? Chcete potrénovat své uživatele? Napište nám na helpdesk@zcu.cz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31" name="Google Shape;13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9950" y="299750"/>
            <a:ext cx="572700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Přejmenování antivirového řešení</a:t>
            </a:r>
            <a:endParaRPr/>
          </a:p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4051850" y="2299404"/>
            <a:ext cx="862500" cy="10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5100"/>
              <a:t>→</a:t>
            </a:r>
            <a:endParaRPr sz="5100"/>
          </a:p>
        </p:txBody>
      </p:sp>
      <p:pic>
        <p:nvPicPr>
          <p:cNvPr id="138" name="Google Shape;13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6400" y="1823739"/>
            <a:ext cx="3283450" cy="2019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5675" y="1795063"/>
            <a:ext cx="3322700" cy="2076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Alternativní antivir</a:t>
            </a:r>
            <a:endParaRPr/>
          </a:p>
        </p:txBody>
      </p:sp>
      <p:sp>
        <p:nvSpPr>
          <p:cNvPr id="145" name="Google Shape;145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/>
              <a:t>od r. 2023</a:t>
            </a:r>
            <a:endParaRPr/>
          </a:p>
        </p:txBody>
      </p:sp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875" y="2027675"/>
            <a:ext cx="4427125" cy="1666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7" name="Google Shape;147;p26"/>
          <p:cNvCxnSpPr/>
          <p:nvPr/>
        </p:nvCxnSpPr>
        <p:spPr>
          <a:xfrm>
            <a:off x="414588" y="2100925"/>
            <a:ext cx="3887700" cy="15195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26"/>
          <p:cNvCxnSpPr/>
          <p:nvPr/>
        </p:nvCxnSpPr>
        <p:spPr>
          <a:xfrm flipH="1" rot="10800000">
            <a:off x="421488" y="2121475"/>
            <a:ext cx="3873900" cy="14784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49" name="Google Shape;14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61750" y="2121463"/>
            <a:ext cx="3028950" cy="1514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6"/>
          <p:cNvSpPr txBox="1"/>
          <p:nvPr>
            <p:ph idx="1" type="body"/>
          </p:nvPr>
        </p:nvSpPr>
        <p:spPr>
          <a:xfrm>
            <a:off x="4366675" y="2344716"/>
            <a:ext cx="862500" cy="106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5100"/>
              <a:t>→</a:t>
            </a:r>
            <a:endParaRPr sz="51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Děkuji za pozornost</a:t>
            </a:r>
            <a:endParaRPr/>
          </a:p>
        </p:txBody>
      </p:sp>
      <p:sp>
        <p:nvSpPr>
          <p:cNvPr id="156" name="Google Shape;156;p27"/>
          <p:cNvSpPr txBox="1"/>
          <p:nvPr/>
        </p:nvSpPr>
        <p:spPr>
          <a:xfrm>
            <a:off x="5249150" y="4544625"/>
            <a:ext cx="35832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Jiří Čepák, cepakj@civ.zcu.cz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Poděkování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… za příkladnou spolupráci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… za rychlé a kvalitní reakce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Pomáhá nám: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… místní znalost prostředí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… s uživateli mluvíte jejich jazykem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3325" y="1628774"/>
            <a:ext cx="3216350" cy="189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Trocha statistiky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5995625" y="1152475"/>
            <a:ext cx="30132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Spam: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Rozesílání nevyžádaných e-mailů (činnost uživatele, odcizené konto, napadený počítač)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Scan: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Provádění skenování sítě (činnost uživatele, neočekávaná činnost softwaru, napadené zařízení)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P2P: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Porušování autorských práv sdílením autorsky chráněného obsahu (typicky P2P, ale i veřejné vystavení)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0ther: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Ostatní typy všemožného charakteru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ORR: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Open Recursive Resolver - nevhodná konfigurace DNS (Domain Name System) umožňující zneužití zařízení k DDoS útokům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NTP: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Nevhodná konfigurace NTP (synchronizace času) umožňující zneužití zařízení k DDoS útokům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Mining: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Těžba kryptoměn (vědomá, nevědomá)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Botnet: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Napadený stroj ovládaný útočníkem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  <p:pic>
        <p:nvPicPr>
          <p:cNvPr id="71" name="Google Shape;71;p15" title="Graf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64575"/>
            <a:ext cx="5652152" cy="3284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Trocha statistiky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/>
        </p:nvSpPr>
        <p:spPr>
          <a:xfrm>
            <a:off x="5995625" y="1152475"/>
            <a:ext cx="30132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Spam: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Rozesílání nevyžádaných e-mailů (činnost uživatele, odcizené konto, napadený počítač)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Scan: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Provádění skenování sítě (činnost uživatele, neočekávaná činnost softwaru, napadené zařízení)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P2P: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Porušování autorských práv sdílením autorsky chráněného obsahu (typicky P2P, ale i veřejné vystavení)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0ther: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Ostatní typy všemožného charakteru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ORR: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Open Recursive Resolver - nevhodná konfigurace DNS (Domain Name System) umožňující zneužití zařízení k DDoS útokům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NTP: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Nevhodná konfigurace NTP (synchronizace času) umožňující zneužití zařízení k DDoS útokům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Mining: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Těžba kryptoměn (vědomá, nevědomá)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Botnet: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Napadený stroj ovládaný útočníkem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  <p:pic>
        <p:nvPicPr>
          <p:cNvPr id="79" name="Google Shape;79;p16" title="Graf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5683927" cy="330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Hlášení podezřelých e-mailů</a:t>
            </a:r>
            <a:endParaRPr/>
          </a:p>
        </p:txBody>
      </p:sp>
      <p:pic>
        <p:nvPicPr>
          <p:cNvPr id="85" name="Google Shape;85;p17" title="Graf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25" y="1152475"/>
            <a:ext cx="6324925" cy="35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 txBox="1"/>
          <p:nvPr/>
        </p:nvSpPr>
        <p:spPr>
          <a:xfrm>
            <a:off x="6659525" y="1527800"/>
            <a:ext cx="2415900" cy="35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minulé roky: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2020: 321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2021: 264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2022: 329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2023: 175</a:t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Hlášení podezřelých e-mailů</a:t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6659525" y="1527800"/>
            <a:ext cx="2415900" cy="35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" sz="1800">
                <a:solidFill>
                  <a:srgbClr val="595959"/>
                </a:solidFill>
              </a:rPr>
              <a:t>do 5/2024 </a:t>
            </a:r>
            <a:r>
              <a:rPr lang="cs" sz="1800">
                <a:solidFill>
                  <a:srgbClr val="595959"/>
                </a:solidFill>
              </a:rPr>
              <a:t>69 hlášení</a:t>
            </a:r>
            <a:endParaRPr sz="1800">
              <a:solidFill>
                <a:srgbClr val="595959"/>
              </a:solidFill>
            </a:endParaRPr>
          </a:p>
        </p:txBody>
      </p:sp>
      <p:pic>
        <p:nvPicPr>
          <p:cNvPr id="93" name="Google Shape;93;p18" title="Graf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6354724" cy="36117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Vyhodnocení</a:t>
            </a:r>
            <a:endParaRPr/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Bezpečnostní skupina WIRT nečelila žádnému rozsáhlému útoku s jakýmkoli zásadnějším dopadem.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Obecně ubývá případů porušení autorského zákona - P2P apod.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Stabilně řešíme problémy typu: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těžba kryptoměn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skenování sítě (napadené počítače)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chybná konfigurace (zneužitelné UDP - DDoS, nepatchované aplikace/systémy)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Hlášení podezřelých e-mailů - setrvalý stav, sofistikovanější URL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Sofistikovanější URL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00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S­T­A­Y W­I­T­H C­U­R­R­E­N­T P­A­S­S­W­O­R­D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https://www.google.cz/amp/s/hispanoitaliano.cl/01/#Y2VwYWtqQGNpdi56Y3UuY3o=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Sofistikovanější URL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0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00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S­T­A­Y W­I­T­H C­U­R­R­E­N­T P­A­S­S­W­O­R­D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https://www.google.cz/amp/s/hispanoitaliano.cl/01/#Y2VwYWtqQGNpdi56Y3UuY3o=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779">
                <a:solidFill>
                  <a:schemeClr val="dk1"/>
                </a:solidFill>
              </a:rPr>
              <a:t>Y2VwYWtqQGNpdi56Y3UuY3o= → cepakj@civ.zcu.cz (BASE64)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