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Raleway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RalewayMedium-bold.fntdata"/><Relationship Id="rId27" Type="http://schemas.openxmlformats.org/officeDocument/2006/relationships/font" Target="fonts/Raleway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Raleway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Lato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37dce71e1_0_2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37dce71e1_0_2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e489b9de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e489b9de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489b9de8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e489b9de8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e489b9de83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e489b9de83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489b9de83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e489b9de83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e489b9de83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2e489b9de83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52e7690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52e7690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489b9de83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e489b9de83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52e76909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52e76909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_Introduction_Slide_1">
  <p:cSld name="TITLE_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732150" y="1432763"/>
            <a:ext cx="7679700" cy="7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732150" y="2229500"/>
            <a:ext cx="7679700" cy="19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398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62">
          <p15:clr>
            <a:srgbClr val="E46962"/>
          </p15:clr>
        </p15:guide>
        <p15:guide id="6" pos="458">
          <p15:clr>
            <a:srgbClr val="E46962"/>
          </p15:clr>
        </p15:guide>
        <p15:guide id="7" orient="horz" pos="1082">
          <p15:clr>
            <a:srgbClr val="E46962"/>
          </p15:clr>
        </p15:guide>
        <p15:guide id="8" orient="horz" pos="90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_Title_Body_2">
  <p:cSld name="TITLE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8" name="Google Shape;88;p14"/>
          <p:cNvSpPr/>
          <p:nvPr>
            <p:ph idx="2" type="pic"/>
          </p:nvPr>
        </p:nvSpPr>
        <p:spPr>
          <a:xfrm>
            <a:off x="0" y="57700"/>
            <a:ext cx="3393900" cy="50859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4135200" y="1595175"/>
            <a:ext cx="4176600" cy="19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type="title"/>
          </p:nvPr>
        </p:nvSpPr>
        <p:spPr>
          <a:xfrm>
            <a:off x="4135200" y="650250"/>
            <a:ext cx="4270500" cy="7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664">
          <p15:clr>
            <a:srgbClr val="E46962"/>
          </p15:clr>
        </p15:guide>
        <p15:guide id="3" pos="405">
          <p15:clr>
            <a:srgbClr val="E46962"/>
          </p15:clr>
        </p15:guide>
        <p15:guide id="4" pos="5328">
          <p15:clr>
            <a:srgbClr val="E46962"/>
          </p15:clr>
        </p15:guide>
        <p15:guide id="5" orient="horz" pos="409">
          <p15:clr>
            <a:srgbClr val="E46962"/>
          </p15:clr>
        </p15:guide>
        <p15:guide id="6" orient="horz" pos="1005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6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elpdesk.zcu.cz/wiki/HubLab_IoT_Wi-Fi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727950" y="15082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Infrastrukturní okénko</a:t>
            </a:r>
            <a:endParaRPr/>
          </a:p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Martin Šimek, Oddělení síťové infrastruktury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Rozměry sítě WEBnet </a:t>
            </a:r>
            <a:endParaRPr/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729325" y="2078875"/>
            <a:ext cx="3774300" cy="27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45 budov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23+3 páteřních routerů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141+19 přístupových přepínačů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134 místností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291 IPv4 podsítí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20346 koncových portů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28440 koncových zařízení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427 neřiditelných přepínačů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973 Wi-Fi AP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8587 aktivních Wi-Fi uživatelů</a:t>
            </a:r>
            <a:endParaRPr sz="1500"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350" y="1318650"/>
            <a:ext cx="5071452" cy="329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222" y="489850"/>
            <a:ext cx="2656301" cy="46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Rychlost připojení do sítě CESNET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729450" y="2078875"/>
            <a:ext cx="45285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Primární duální připojení </a:t>
            </a:r>
            <a:r>
              <a:rPr b="1" lang="cs" sz="1500"/>
              <a:t>2x 100 Gb/s</a:t>
            </a:r>
            <a:endParaRPr b="1"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Sekundární duální připojení </a:t>
            </a:r>
            <a:r>
              <a:rPr b="1" lang="cs" sz="1500"/>
              <a:t>2x 2x10 Gb/s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Duálně propojené primární datové centrum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Duálně propojené sekundární datové centrum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VPN připojení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V</a:t>
            </a:r>
            <a:r>
              <a:rPr lang="cs" sz="1500"/>
              <a:t>ýměna VPN koncentrátoru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Výrazně vyšší rychlost šifrování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Uživatel s internetovou přípojkou 1 Gb/s není omezován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Rychlost omezena pouze výkonem šifrování koncového PC</a:t>
            </a:r>
            <a:endParaRPr b="1" sz="1500"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300" y="3372300"/>
            <a:ext cx="3714275" cy="151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9240" y="855775"/>
            <a:ext cx="3806385" cy="15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6993075" y="2621850"/>
            <a:ext cx="398700" cy="8604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Modernizace přístupových přepínačů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Podpora standardu </a:t>
            </a:r>
            <a:r>
              <a:rPr b="1" lang="cs" sz="1500"/>
              <a:t>mGig</a:t>
            </a:r>
            <a:r>
              <a:rPr lang="cs" sz="1500"/>
              <a:t> s rychlostí </a:t>
            </a:r>
            <a:r>
              <a:rPr b="1" lang="cs" sz="1500"/>
              <a:t>10/5/2,5 G/s</a:t>
            </a:r>
            <a:r>
              <a:rPr lang="cs" sz="1500"/>
              <a:t> na port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Připojení do páteřní sítě </a:t>
            </a:r>
            <a:r>
              <a:rPr b="1" lang="cs" sz="1500"/>
              <a:t>N*10 Gb/s</a:t>
            </a:r>
            <a:endParaRPr b="1"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Výměna neustále probíhá</a:t>
            </a:r>
            <a:endParaRPr b="1" sz="1500"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662" y="3043725"/>
            <a:ext cx="2535808" cy="19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9177" y="3043726"/>
            <a:ext cx="2671160" cy="19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4237983" y="3964912"/>
            <a:ext cx="543900" cy="22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Wi-Fi síť zcu-hub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Připojení </a:t>
            </a:r>
            <a:r>
              <a:rPr b="1" lang="cs" sz="1500"/>
              <a:t>hloupých</a:t>
            </a:r>
            <a:r>
              <a:rPr lang="cs" sz="1500"/>
              <a:t> zařízení k Wi-Fi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Povolena </a:t>
            </a:r>
            <a:r>
              <a:rPr b="1" lang="cs" sz="1500"/>
              <a:t>vzájemná komunikace</a:t>
            </a:r>
            <a:r>
              <a:rPr lang="cs" sz="1500"/>
              <a:t> mezi zařízeními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Ovládání přístupu na internet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Vystavení služby na veřejné IP adrese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Portál </a:t>
            </a:r>
            <a:r>
              <a:rPr b="1" lang="cs" sz="1500"/>
              <a:t>HubLab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 u="sng">
                <a:solidFill>
                  <a:schemeClr val="hlink"/>
                </a:solidFill>
                <a:hlinkClick r:id="rId3"/>
              </a:rPr>
              <a:t>https://helpdesk.zcu.cz/wiki/HubLab_IoT_Wi-Fi</a:t>
            </a:r>
            <a:endParaRPr sz="1500"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5100" y="608675"/>
            <a:ext cx="4658799" cy="179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Reportování problémů uživatelů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Identifikace žadatele - jméno, email, telefon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Informace o vzniku a době trvání závady - lokalita, místnost, číslo zásuvky, čas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Identifikace zařízení - IP a MAC adresa, OS,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Popis problému - jakákoli konektivita, brána, </a:t>
            </a:r>
            <a:r>
              <a:rPr lang="cs" sz="1500"/>
              <a:t>konkrétní IP, I</a:t>
            </a:r>
            <a:r>
              <a:rPr lang="cs" sz="1500"/>
              <a:t>nternet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Zařízení/počítač vůbec nezíská IP adresu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Síťová komunikace je pomalá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cs" sz="1500"/>
              <a:t>Síťová komunikace vypadává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nás a vás čeká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8675" y="2036625"/>
            <a:ext cx="2692975" cy="26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250" y="2036625"/>
            <a:ext cx="2731374" cy="26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6623" y="2227548"/>
            <a:ext cx="2502050" cy="250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ctrTitle"/>
          </p:nvPr>
        </p:nvSpPr>
        <p:spPr>
          <a:xfrm>
            <a:off x="727962" y="1739393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Děkuji za pozornost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