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7"/>
  </p:notesMasterIdLst>
  <p:handoutMasterIdLst>
    <p:handoutMasterId r:id="rId8"/>
  </p:handoutMasterIdLst>
  <p:sldIdLst>
    <p:sldId id="258" r:id="rId2"/>
    <p:sldId id="297" r:id="rId3"/>
    <p:sldId id="309" r:id="rId4"/>
    <p:sldId id="308" r:id="rId5"/>
    <p:sldId id="259" r:id="rId6"/>
  </p:sldIdLst>
  <p:sldSz cx="13442950" cy="75612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 userDrawn="1">
          <p15:clr>
            <a:srgbClr val="A4A3A4"/>
          </p15:clr>
        </p15:guide>
        <p15:guide id="2" pos="423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7A2"/>
    <a:srgbClr val="940084"/>
    <a:srgbClr val="006B65"/>
    <a:srgbClr val="3889BA"/>
    <a:srgbClr val="600128"/>
    <a:srgbClr val="8FBE22"/>
    <a:srgbClr val="00B6D7"/>
    <a:srgbClr val="074391"/>
    <a:srgbClr val="EB6E08"/>
    <a:srgbClr val="E0B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45" d="100"/>
          <a:sy n="145" d="100"/>
        </p:scale>
        <p:origin x="120" y="424"/>
      </p:cViewPr>
      <p:guideLst>
        <p:guide orient="horz" pos="2382"/>
        <p:guide pos="423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852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248BC-8803-4E58-9459-89477C0D9646}" type="datetimeFigureOut">
              <a:rPr lang="cs-CZ" smtClean="0"/>
              <a:t>12.06.2024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F98D45-A175-472D-97B5-10544CE79D6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9065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B93CE-16A4-43C4-8F9D-2CAF1123A442}" type="datetimeFigureOut">
              <a:rPr lang="cs-CZ" smtClean="0"/>
              <a:t>12.06.2024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6C3FC-9825-4B14-B823-4D7633CCCE5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493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0369" y="1237457"/>
            <a:ext cx="10082213" cy="2632440"/>
          </a:xfrm>
        </p:spPr>
        <p:txBody>
          <a:bodyPr anchor="b"/>
          <a:lstStyle>
            <a:lvl1pPr algn="ctr">
              <a:defRPr sz="6615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0369" y="3971414"/>
            <a:ext cx="10082213" cy="1825554"/>
          </a:xfrm>
        </p:spPr>
        <p:txBody>
          <a:bodyPr/>
          <a:lstStyle>
            <a:lvl1pPr marL="0" indent="0" algn="ctr">
              <a:buNone/>
              <a:defRPr sz="2646"/>
            </a:lvl1pPr>
            <a:lvl2pPr marL="504063" indent="0" algn="ctr">
              <a:buNone/>
              <a:defRPr sz="2205"/>
            </a:lvl2pPr>
            <a:lvl3pPr marL="1008126" indent="0" algn="ctr">
              <a:buNone/>
              <a:defRPr sz="1985"/>
            </a:lvl3pPr>
            <a:lvl4pPr marL="1512189" indent="0" algn="ctr">
              <a:buNone/>
              <a:defRPr sz="1764"/>
            </a:lvl4pPr>
            <a:lvl5pPr marL="2016252" indent="0" algn="ctr">
              <a:buNone/>
              <a:defRPr sz="1764"/>
            </a:lvl5pPr>
            <a:lvl6pPr marL="2520315" indent="0" algn="ctr">
              <a:buNone/>
              <a:defRPr sz="1764"/>
            </a:lvl6pPr>
            <a:lvl7pPr marL="3024378" indent="0" algn="ctr">
              <a:buNone/>
              <a:defRPr sz="1764"/>
            </a:lvl7pPr>
            <a:lvl8pPr marL="3528441" indent="0" algn="ctr">
              <a:buNone/>
              <a:defRPr sz="1764"/>
            </a:lvl8pPr>
            <a:lvl9pPr marL="4032504" indent="0" algn="ctr">
              <a:buNone/>
              <a:defRPr sz="1764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421A8-ED0D-4D33-B3B0-ADA01DE1430B}" type="datetimeFigureOut">
              <a:rPr lang="cs-CZ" smtClean="0"/>
              <a:t>12.06.2024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EB02-BEEA-4AEA-8B7E-F8311C2221C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130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421A8-ED0D-4D33-B3B0-ADA01DE1430B}" type="datetimeFigureOut">
              <a:rPr lang="cs-CZ" smtClean="0"/>
              <a:t>12.06.2024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EB02-BEEA-4AEA-8B7E-F8311C2221C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6932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620111" y="402567"/>
            <a:ext cx="2898636" cy="64078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24203" y="402567"/>
            <a:ext cx="8527871" cy="6407821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421A8-ED0D-4D33-B3B0-ADA01DE1430B}" type="datetimeFigureOut">
              <a:rPr lang="cs-CZ" smtClean="0"/>
              <a:t>12.06.2024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EB02-BEEA-4AEA-8B7E-F8311C2221C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46441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963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AD8D7791-6939-4F8F-9125-D19002461591}"/>
              </a:ext>
            </a:extLst>
          </p:cNvPr>
          <p:cNvSpPr txBox="1">
            <a:spLocks/>
          </p:cNvSpPr>
          <p:nvPr userDrawn="1"/>
        </p:nvSpPr>
        <p:spPr>
          <a:xfrm>
            <a:off x="0" y="402567"/>
            <a:ext cx="13442950" cy="1477961"/>
          </a:xfrm>
          <a:prstGeom prst="rect">
            <a:avLst/>
          </a:prstGeom>
          <a:solidFill>
            <a:schemeClr val="bg1">
              <a:lumMod val="95000"/>
            </a:schemeClr>
          </a:solidFill>
          <a:ln w="0">
            <a:noFill/>
          </a:ln>
        </p:spPr>
        <p:txBody>
          <a:bodyPr vert="horz" wrap="square" lIns="432000" tIns="0" rIns="432000" bIns="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2800" spc="-8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96000" indent="-396000">
              <a:lnSpc>
                <a:spcPct val="110000"/>
              </a:lnSpc>
              <a:buFontTx/>
              <a:buBlip>
                <a:blip r:embed="rId2"/>
              </a:buBlip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6095" indent="-324000">
              <a:lnSpc>
                <a:spcPct val="100000"/>
              </a:lnSpc>
              <a:buFontTx/>
              <a:buBlip>
                <a:blip r:embed="rId2"/>
              </a:buBlip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9ADF5538-FEF0-4C10-9EF0-2D5F1C85FDF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4203" y="6942695"/>
            <a:ext cx="3023999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>
            <a:extLst>
              <a:ext uri="{FF2B5EF4-FFF2-40B4-BE49-F238E27FC236}">
                <a16:creationId xmlns:a16="http://schemas.microsoft.com/office/drawing/2014/main" id="{CE14A2F3-353D-4978-857B-4EB50B8AB60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94748" y="6952745"/>
            <a:ext cx="3023999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8065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01" y="1885066"/>
            <a:ext cx="11594544" cy="3145275"/>
          </a:xfrm>
        </p:spPr>
        <p:txBody>
          <a:bodyPr anchor="b"/>
          <a:lstStyle>
            <a:lvl1pPr>
              <a:defRPr sz="6615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7201" y="5060096"/>
            <a:ext cx="11594544" cy="1654026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1pPr>
            <a:lvl2pPr marL="50406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8126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3pPr>
            <a:lvl4pPr marL="151218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625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203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437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844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2504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421A8-ED0D-4D33-B3B0-ADA01DE1430B}" type="datetimeFigureOut">
              <a:rPr lang="cs-CZ" smtClean="0"/>
              <a:t>12.06.2024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EB02-BEEA-4AEA-8B7E-F8311C2221C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4544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4203" y="2012836"/>
            <a:ext cx="5713254" cy="479755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5493" y="2012836"/>
            <a:ext cx="5713254" cy="479755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421A8-ED0D-4D33-B3B0-ADA01DE1430B}" type="datetimeFigureOut">
              <a:rPr lang="cs-CZ" smtClean="0"/>
              <a:t>12.06.2024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EB02-BEEA-4AEA-8B7E-F8311C2221C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0238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954" y="402568"/>
            <a:ext cx="11594544" cy="146149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5955" y="1853560"/>
            <a:ext cx="5686997" cy="908401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4063" indent="0">
              <a:buNone/>
              <a:defRPr sz="2205" b="1"/>
            </a:lvl2pPr>
            <a:lvl3pPr marL="1008126" indent="0">
              <a:buNone/>
              <a:defRPr sz="1985" b="1"/>
            </a:lvl3pPr>
            <a:lvl4pPr marL="1512189" indent="0">
              <a:buNone/>
              <a:defRPr sz="1764" b="1"/>
            </a:lvl4pPr>
            <a:lvl5pPr marL="2016252" indent="0">
              <a:buNone/>
              <a:defRPr sz="1764" b="1"/>
            </a:lvl5pPr>
            <a:lvl6pPr marL="2520315" indent="0">
              <a:buNone/>
              <a:defRPr sz="1764" b="1"/>
            </a:lvl6pPr>
            <a:lvl7pPr marL="3024378" indent="0">
              <a:buNone/>
              <a:defRPr sz="1764" b="1"/>
            </a:lvl7pPr>
            <a:lvl8pPr marL="3528441" indent="0">
              <a:buNone/>
              <a:defRPr sz="1764" b="1"/>
            </a:lvl8pPr>
            <a:lvl9pPr marL="4032504" indent="0">
              <a:buNone/>
              <a:defRPr sz="1764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955" y="2761961"/>
            <a:ext cx="5686997" cy="406242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05493" y="1853560"/>
            <a:ext cx="5715005" cy="908401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4063" indent="0">
              <a:buNone/>
              <a:defRPr sz="2205" b="1"/>
            </a:lvl2pPr>
            <a:lvl3pPr marL="1008126" indent="0">
              <a:buNone/>
              <a:defRPr sz="1985" b="1"/>
            </a:lvl3pPr>
            <a:lvl4pPr marL="1512189" indent="0">
              <a:buNone/>
              <a:defRPr sz="1764" b="1"/>
            </a:lvl4pPr>
            <a:lvl5pPr marL="2016252" indent="0">
              <a:buNone/>
              <a:defRPr sz="1764" b="1"/>
            </a:lvl5pPr>
            <a:lvl6pPr marL="2520315" indent="0">
              <a:buNone/>
              <a:defRPr sz="1764" b="1"/>
            </a:lvl6pPr>
            <a:lvl7pPr marL="3024378" indent="0">
              <a:buNone/>
              <a:defRPr sz="1764" b="1"/>
            </a:lvl7pPr>
            <a:lvl8pPr marL="3528441" indent="0">
              <a:buNone/>
              <a:defRPr sz="1764" b="1"/>
            </a:lvl8pPr>
            <a:lvl9pPr marL="4032504" indent="0">
              <a:buNone/>
              <a:defRPr sz="1764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05493" y="2761961"/>
            <a:ext cx="5715005" cy="406242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421A8-ED0D-4D33-B3B0-ADA01DE1430B}" type="datetimeFigureOut">
              <a:rPr lang="cs-CZ" smtClean="0"/>
              <a:t>12.06.2024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EB02-BEEA-4AEA-8B7E-F8311C2221C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3358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421A8-ED0D-4D33-B3B0-ADA01DE1430B}" type="datetimeFigureOut">
              <a:rPr lang="cs-CZ" smtClean="0"/>
              <a:t>12.06.2024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EB02-BEEA-4AEA-8B7E-F8311C2221C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0150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421A8-ED0D-4D33-B3B0-ADA01DE1430B}" type="datetimeFigureOut">
              <a:rPr lang="cs-CZ" smtClean="0"/>
              <a:t>12.06.2024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EB02-BEEA-4AEA-8B7E-F8311C2221C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0478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954" y="504084"/>
            <a:ext cx="4335701" cy="1764295"/>
          </a:xfrm>
        </p:spPr>
        <p:txBody>
          <a:bodyPr anchor="b"/>
          <a:lstStyle>
            <a:lvl1pPr>
              <a:defRPr sz="3528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5" y="1088682"/>
            <a:ext cx="6805493" cy="5373398"/>
          </a:xfrm>
        </p:spPr>
        <p:txBody>
          <a:bodyPr/>
          <a:lstStyle>
            <a:lvl1pPr>
              <a:defRPr sz="3528"/>
            </a:lvl1pPr>
            <a:lvl2pPr>
              <a:defRPr sz="3087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5954" y="2268379"/>
            <a:ext cx="4335701" cy="4202453"/>
          </a:xfrm>
        </p:spPr>
        <p:txBody>
          <a:bodyPr/>
          <a:lstStyle>
            <a:lvl1pPr marL="0" indent="0">
              <a:buNone/>
              <a:defRPr sz="1764"/>
            </a:lvl1pPr>
            <a:lvl2pPr marL="504063" indent="0">
              <a:buNone/>
              <a:defRPr sz="1544"/>
            </a:lvl2pPr>
            <a:lvl3pPr marL="1008126" indent="0">
              <a:buNone/>
              <a:defRPr sz="1323"/>
            </a:lvl3pPr>
            <a:lvl4pPr marL="1512189" indent="0">
              <a:buNone/>
              <a:defRPr sz="1103"/>
            </a:lvl4pPr>
            <a:lvl5pPr marL="2016252" indent="0">
              <a:buNone/>
              <a:defRPr sz="1103"/>
            </a:lvl5pPr>
            <a:lvl6pPr marL="2520315" indent="0">
              <a:buNone/>
              <a:defRPr sz="1103"/>
            </a:lvl6pPr>
            <a:lvl7pPr marL="3024378" indent="0">
              <a:buNone/>
              <a:defRPr sz="1103"/>
            </a:lvl7pPr>
            <a:lvl8pPr marL="3528441" indent="0">
              <a:buNone/>
              <a:defRPr sz="1103"/>
            </a:lvl8pPr>
            <a:lvl9pPr marL="4032504" indent="0">
              <a:buNone/>
              <a:defRPr sz="1103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421A8-ED0D-4D33-B3B0-ADA01DE1430B}" type="datetimeFigureOut">
              <a:rPr lang="cs-CZ" smtClean="0"/>
              <a:t>12.06.2024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EB02-BEEA-4AEA-8B7E-F8311C2221C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553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954" y="504084"/>
            <a:ext cx="4335701" cy="1764295"/>
          </a:xfrm>
        </p:spPr>
        <p:txBody>
          <a:bodyPr anchor="b"/>
          <a:lstStyle>
            <a:lvl1pPr>
              <a:defRPr sz="3528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715005" y="1088682"/>
            <a:ext cx="6805493" cy="5373398"/>
          </a:xfrm>
        </p:spPr>
        <p:txBody>
          <a:bodyPr anchor="t"/>
          <a:lstStyle>
            <a:lvl1pPr marL="0" indent="0">
              <a:buNone/>
              <a:defRPr sz="3528"/>
            </a:lvl1pPr>
            <a:lvl2pPr marL="504063" indent="0">
              <a:buNone/>
              <a:defRPr sz="3087"/>
            </a:lvl2pPr>
            <a:lvl3pPr marL="1008126" indent="0">
              <a:buNone/>
              <a:defRPr sz="2646"/>
            </a:lvl3pPr>
            <a:lvl4pPr marL="1512189" indent="0">
              <a:buNone/>
              <a:defRPr sz="2205"/>
            </a:lvl4pPr>
            <a:lvl5pPr marL="2016252" indent="0">
              <a:buNone/>
              <a:defRPr sz="2205"/>
            </a:lvl5pPr>
            <a:lvl6pPr marL="2520315" indent="0">
              <a:buNone/>
              <a:defRPr sz="2205"/>
            </a:lvl6pPr>
            <a:lvl7pPr marL="3024378" indent="0">
              <a:buNone/>
              <a:defRPr sz="2205"/>
            </a:lvl7pPr>
            <a:lvl8pPr marL="3528441" indent="0">
              <a:buNone/>
              <a:defRPr sz="2205"/>
            </a:lvl8pPr>
            <a:lvl9pPr marL="4032504" indent="0">
              <a:buNone/>
              <a:defRPr sz="2205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5954" y="2268379"/>
            <a:ext cx="4335701" cy="4202453"/>
          </a:xfrm>
        </p:spPr>
        <p:txBody>
          <a:bodyPr/>
          <a:lstStyle>
            <a:lvl1pPr marL="0" indent="0">
              <a:buNone/>
              <a:defRPr sz="1764"/>
            </a:lvl1pPr>
            <a:lvl2pPr marL="504063" indent="0">
              <a:buNone/>
              <a:defRPr sz="1544"/>
            </a:lvl2pPr>
            <a:lvl3pPr marL="1008126" indent="0">
              <a:buNone/>
              <a:defRPr sz="1323"/>
            </a:lvl3pPr>
            <a:lvl4pPr marL="1512189" indent="0">
              <a:buNone/>
              <a:defRPr sz="1103"/>
            </a:lvl4pPr>
            <a:lvl5pPr marL="2016252" indent="0">
              <a:buNone/>
              <a:defRPr sz="1103"/>
            </a:lvl5pPr>
            <a:lvl6pPr marL="2520315" indent="0">
              <a:buNone/>
              <a:defRPr sz="1103"/>
            </a:lvl6pPr>
            <a:lvl7pPr marL="3024378" indent="0">
              <a:buNone/>
              <a:defRPr sz="1103"/>
            </a:lvl7pPr>
            <a:lvl8pPr marL="3528441" indent="0">
              <a:buNone/>
              <a:defRPr sz="1103"/>
            </a:lvl8pPr>
            <a:lvl9pPr marL="4032504" indent="0">
              <a:buNone/>
              <a:defRPr sz="1103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421A8-ED0D-4D33-B3B0-ADA01DE1430B}" type="datetimeFigureOut">
              <a:rPr lang="cs-CZ" smtClean="0"/>
              <a:t>12.06.2024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EB02-BEEA-4AEA-8B7E-F8311C2221C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1258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24203" y="402568"/>
            <a:ext cx="11594544" cy="1461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4203" y="2012836"/>
            <a:ext cx="11594544" cy="4797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4203" y="7008171"/>
            <a:ext cx="3024664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421A8-ED0D-4D33-B3B0-ADA01DE1430B}" type="datetimeFigureOut">
              <a:rPr lang="cs-CZ" smtClean="0"/>
              <a:t>12.06.2024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52977" y="7008171"/>
            <a:ext cx="4536996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94083" y="7008171"/>
            <a:ext cx="3024664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6EB02-BEEA-4AEA-8B7E-F8311C2221C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7753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l" defTabSz="1008126" rtl="0" eaLnBrk="1" latinLnBrk="0" hangingPunct="1">
        <a:lnSpc>
          <a:spcPct val="90000"/>
        </a:lnSpc>
        <a:spcBef>
          <a:spcPct val="0"/>
        </a:spcBef>
        <a:buNone/>
        <a:defRPr sz="48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32" indent="-252032" algn="l" defTabSz="1008126" rtl="0" eaLnBrk="1" latinLnBrk="0" hangingPunct="1">
        <a:lnSpc>
          <a:spcPct val="90000"/>
        </a:lnSpc>
        <a:spcBef>
          <a:spcPts val="1103"/>
        </a:spcBef>
        <a:buFont typeface="Arial" panose="020B0604020202020204" pitchFamily="34" charset="0"/>
        <a:buChar char="•"/>
        <a:defRPr sz="3087" kern="1200">
          <a:solidFill>
            <a:schemeClr val="tx1"/>
          </a:solidFill>
          <a:latin typeface="+mn-lt"/>
          <a:ea typeface="+mn-ea"/>
          <a:cs typeface="+mn-cs"/>
        </a:defRPr>
      </a:lvl1pPr>
      <a:lvl2pPr marL="756095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60158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4221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268284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772347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276410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780473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284536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8126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252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0315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4378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8441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2504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rofile.zcu.cz/self/self-grou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1">
                <a:lumMod val="9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681162" y="6120000"/>
            <a:ext cx="10080000" cy="1440000"/>
          </a:xfrm>
          <a:prstGeom prst="rect">
            <a:avLst/>
          </a:prstGeom>
          <a:noFill/>
          <a:effectLst/>
        </p:spPr>
        <p:txBody>
          <a:bodyPr vert="horz" lIns="720000" tIns="0" rIns="720000" bIns="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000" b="1" spc="-8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Pavel Jindra  </a:t>
            </a:r>
            <a:r>
              <a:rPr lang="cs-CZ" sz="2000" spc="-8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 Setkání lokálních správců - CIV, 12. 6. 2024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3240088"/>
            <a:ext cx="13442950" cy="1439862"/>
          </a:xfrm>
          <a:effectLst/>
        </p:spPr>
        <p:txBody>
          <a:bodyPr vert="horz" lIns="720000" tIns="0" rIns="720000" bIns="0" rtlCol="0" anchor="b" anchorCtr="1">
            <a:noAutofit/>
          </a:bodyPr>
          <a:lstStyle/>
          <a:p>
            <a:pPr algn="ctr"/>
            <a:r>
              <a:rPr lang="cs-CZ" sz="6000" spc="-80" dirty="0">
                <a:solidFill>
                  <a:srgbClr val="0057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Novinky z </a:t>
            </a:r>
            <a:r>
              <a:rPr lang="cs-CZ" sz="6000" spc="-80" dirty="0" err="1">
                <a:solidFill>
                  <a:srgbClr val="0057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ext-apps</a:t>
            </a:r>
            <a:endParaRPr lang="cs-CZ" sz="3100" spc="-80" dirty="0">
              <a:solidFill>
                <a:srgbClr val="0057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81164" y="6120000"/>
            <a:ext cx="10080625" cy="10800"/>
          </a:xfrm>
          <a:prstGeom prst="rect">
            <a:avLst/>
          </a:prstGeom>
          <a:solidFill>
            <a:schemeClr val="bg1"/>
          </a:solidFill>
          <a:ln cap="rnd">
            <a:solidFill>
              <a:srgbClr val="0057A2"/>
            </a:solidFill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803" tIns="50402" rIns="100803" bIns="50402" rtlCol="0" anchor="ctr"/>
          <a:lstStyle/>
          <a:p>
            <a:pPr algn="ctr"/>
            <a:endParaRPr lang="cs-CZ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681164" y="4680000"/>
            <a:ext cx="10080625" cy="1440000"/>
          </a:xfrm>
          <a:prstGeom prst="rect">
            <a:avLst/>
          </a:prstGeom>
        </p:spPr>
        <p:txBody>
          <a:bodyPr vert="horz" lIns="720000" tIns="0" rIns="720000" bIns="0" rtlCol="0" anchor="t">
            <a:noAutofit/>
          </a:bodyPr>
          <a:lstStyle>
            <a:lvl1pPr algn="ctr" defTabSz="100803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3000" spc="-8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fický objekt 3">
            <a:extLst>
              <a:ext uri="{FF2B5EF4-FFF2-40B4-BE49-F238E27FC236}">
                <a16:creationId xmlns:a16="http://schemas.microsoft.com/office/drawing/2014/main" id="{D69FFA64-327F-4619-9DC9-ACCCD1067E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97024" y="935163"/>
            <a:ext cx="5809807" cy="1646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631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56C498-1519-4053-90A7-2E3BC1477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gapps.zcu.cz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763AC0-C405-4DFA-869E-3FDC2B80D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/>
              <a:t>Převod licencí proběhl – kdo licenci potřebuje jí má</a:t>
            </a:r>
          </a:p>
          <a:p>
            <a:pPr lvl="1"/>
            <a:r>
              <a:rPr lang="cs-CZ" dirty="0"/>
              <a:t>Kvóty</a:t>
            </a:r>
          </a:p>
          <a:p>
            <a:pPr lvl="2"/>
            <a:r>
              <a:rPr lang="cs-CZ" dirty="0"/>
              <a:t>Studenti 5,7 GB + 5GB sdílený disk</a:t>
            </a:r>
          </a:p>
          <a:p>
            <a:pPr lvl="2"/>
            <a:r>
              <a:rPr lang="cs-CZ" dirty="0"/>
              <a:t>Zaměstnanci 50GB + 100 GB sdílený disk (za katedru)</a:t>
            </a:r>
          </a:p>
          <a:p>
            <a:pPr lvl="1"/>
            <a:r>
              <a:rPr lang="cs-CZ" dirty="0"/>
              <a:t>Ještě několik hříšníků co překračují kvótu</a:t>
            </a:r>
          </a:p>
          <a:p>
            <a:pPr lvl="1"/>
            <a:r>
              <a:rPr lang="cs-CZ" dirty="0"/>
              <a:t>Do září bude nutné objednat licence na příští rok 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250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56C498-1519-4053-90A7-2E3BC1477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Microsoft 365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763AC0-C405-4DFA-869E-3FDC2B80D2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203" y="2012836"/>
            <a:ext cx="11594544" cy="4797552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cs-CZ" dirty="0"/>
              <a:t>Ukončeny „covidové“ licence A1 </a:t>
            </a:r>
            <a:r>
              <a:rPr lang="cs-CZ" dirty="0" err="1"/>
              <a:t>ProPlus</a:t>
            </a:r>
            <a:endParaRPr lang="cs-CZ" dirty="0"/>
          </a:p>
          <a:p>
            <a:pPr lvl="2"/>
            <a:r>
              <a:rPr lang="cs-CZ" dirty="0"/>
              <a:t>Na desktopové office se dostanou jen A3 (FAV, FEL, FST, FDULS, FPE, </a:t>
            </a:r>
            <a:r>
              <a:rPr lang="cs-CZ" dirty="0">
                <a:solidFill>
                  <a:srgbClr val="FF0000"/>
                </a:solidFill>
              </a:rPr>
              <a:t>+FZS</a:t>
            </a:r>
            <a:r>
              <a:rPr lang="cs-CZ" dirty="0"/>
              <a:t> )</a:t>
            </a:r>
          </a:p>
          <a:p>
            <a:pPr lvl="1"/>
            <a:r>
              <a:rPr lang="cs-CZ" dirty="0"/>
              <a:t>Nově zakoupila licence A3 i FZS</a:t>
            </a:r>
          </a:p>
          <a:p>
            <a:pPr lvl="2"/>
            <a:r>
              <a:rPr lang="cs-CZ" dirty="0"/>
              <a:t>Licence studentům budou postupně nabíhat</a:t>
            </a:r>
          </a:p>
          <a:p>
            <a:pPr lvl="2"/>
            <a:r>
              <a:rPr lang="cs-CZ" dirty="0"/>
              <a:t>Pro zaměstnance platí pravidlo „Bradavice“ – každý kdo si požádá</a:t>
            </a:r>
          </a:p>
          <a:p>
            <a:pPr lvl="1"/>
            <a:r>
              <a:rPr lang="cs-CZ" dirty="0"/>
              <a:t>Přidělení licencí pro zaměstnance</a:t>
            </a:r>
          </a:p>
          <a:p>
            <a:pPr lvl="2"/>
            <a:r>
              <a:rPr lang="cs-CZ" dirty="0"/>
              <a:t>Skupinou – vyžaduje zakoupení licencí pro celou skupinu (např. NL)</a:t>
            </a:r>
          </a:p>
          <a:p>
            <a:pPr lvl="2"/>
            <a:r>
              <a:rPr lang="cs-CZ" dirty="0"/>
              <a:t>Výčtem – na požádání přiřadíme vyjmenovaným uživatelům</a:t>
            </a:r>
          </a:p>
          <a:p>
            <a:pPr lvl="2"/>
            <a:r>
              <a:rPr lang="cs-CZ" dirty="0"/>
              <a:t>Bradavice - </a:t>
            </a:r>
            <a:r>
              <a:rPr lang="cs-CZ" dirty="0">
                <a:hlinkClick r:id="rId2"/>
              </a:rPr>
              <a:t>https://profile.zcu.cz/self/self-group</a:t>
            </a:r>
            <a:r>
              <a:rPr lang="cs-CZ" dirty="0"/>
              <a:t> - skupina „o365proplus-KKK“</a:t>
            </a:r>
          </a:p>
          <a:p>
            <a:pPr lvl="2"/>
            <a:r>
              <a:rPr lang="cs-CZ" i="1" dirty="0"/>
              <a:t>Kontrola - https://portal.office.com/account/?ref=MeControl#subscriptions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Hostovská konta nejdou do o365 – snažte se jim vyhnout</a:t>
            </a:r>
          </a:p>
          <a:p>
            <a:pPr lvl="2"/>
            <a:r>
              <a:rPr lang="cs-CZ" dirty="0"/>
              <a:t>M365 má nástroje - Sdílení, týmy, </a:t>
            </a:r>
            <a:r>
              <a:rPr lang="cs-CZ" dirty="0" err="1"/>
              <a:t>sharepoint</a:t>
            </a:r>
            <a:r>
              <a:rPr lang="cs-CZ" dirty="0"/>
              <a:t>, …</a:t>
            </a:r>
          </a:p>
          <a:p>
            <a:pPr marL="432095" lvl="1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6824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56C498-1519-4053-90A7-2E3BC1477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Microsoft 365 – změny k 1.8.2024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763AC0-C405-4DFA-869E-3FDC2B80D2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203" y="2012836"/>
            <a:ext cx="11594544" cy="4797552"/>
          </a:xfrm>
        </p:spPr>
        <p:txBody>
          <a:bodyPr>
            <a:normAutofit/>
          </a:bodyPr>
          <a:lstStyle/>
          <a:p>
            <a:pPr lvl="1"/>
            <a:r>
              <a:rPr lang="cs-CZ" sz="2800" b="0" i="0" u="none" strike="noStrike" dirty="0">
                <a:solidFill>
                  <a:srgbClr val="233A44"/>
                </a:solidFill>
                <a:effectLst/>
                <a:latin typeface="Calibri" panose="020F0502020204030204" pitchFamily="34" charset="0"/>
              </a:rPr>
              <a:t>Omezení maximální sdílené úložiště </a:t>
            </a:r>
            <a:r>
              <a:rPr lang="cs-CZ" sz="2800" b="1" i="0" u="none" strike="noStrike" dirty="0">
                <a:solidFill>
                  <a:srgbClr val="233A44"/>
                </a:solidFill>
                <a:effectLst/>
                <a:latin typeface="Calibri" panose="020F0502020204030204" pitchFamily="34" charset="0"/>
              </a:rPr>
              <a:t>100 TB</a:t>
            </a:r>
            <a:r>
              <a:rPr lang="cs-CZ" sz="2800" b="0" i="0" u="none" strike="noStrike" dirty="0">
                <a:solidFill>
                  <a:srgbClr val="233A44"/>
                </a:solidFill>
                <a:effectLst/>
                <a:latin typeface="Calibri" panose="020F0502020204030204" pitchFamily="34" charset="0"/>
              </a:rPr>
              <a:t>+68 TB (licence) pro celou ZČU</a:t>
            </a:r>
          </a:p>
          <a:p>
            <a:pPr lvl="1"/>
            <a:r>
              <a:rPr lang="cs-CZ" sz="2800" dirty="0">
                <a:solidFill>
                  <a:srgbClr val="233A44"/>
                </a:solidFill>
                <a:latin typeface="Calibri" panose="020F0502020204030204" pitchFamily="34" charset="0"/>
              </a:rPr>
              <a:t>M</a:t>
            </a:r>
            <a:r>
              <a:rPr lang="cs-CZ" sz="2800" b="0" i="0" u="none" strike="noStrike" dirty="0">
                <a:solidFill>
                  <a:srgbClr val="233A44"/>
                </a:solidFill>
                <a:effectLst/>
                <a:latin typeface="Calibri" panose="020F0502020204030204" pitchFamily="34" charset="0"/>
              </a:rPr>
              <a:t>aximální kvóta pro uživatele</a:t>
            </a:r>
          </a:p>
          <a:p>
            <a:pPr lvl="2"/>
            <a:r>
              <a:rPr lang="cs-CZ" sz="2359" dirty="0">
                <a:solidFill>
                  <a:srgbClr val="233A44"/>
                </a:solidFill>
                <a:latin typeface="Calibri" panose="020F0502020204030204" pitchFamily="34" charset="0"/>
              </a:rPr>
              <a:t>Pro licence A1 - </a:t>
            </a:r>
            <a:r>
              <a:rPr lang="cs-CZ" sz="2359" b="0" i="0" u="none" strike="noStrike" dirty="0">
                <a:solidFill>
                  <a:srgbClr val="233A44"/>
                </a:solidFill>
                <a:effectLst/>
                <a:latin typeface="Calibri" panose="020F0502020204030204" pitchFamily="34" charset="0"/>
              </a:rPr>
              <a:t> 100 GB</a:t>
            </a:r>
          </a:p>
          <a:p>
            <a:pPr lvl="2"/>
            <a:r>
              <a:rPr lang="cs-CZ" sz="2359" dirty="0">
                <a:solidFill>
                  <a:srgbClr val="233A44"/>
                </a:solidFill>
                <a:latin typeface="Calibri" panose="020F0502020204030204" pitchFamily="34" charset="0"/>
              </a:rPr>
              <a:t>Pro A3 – 1 TB</a:t>
            </a:r>
            <a:endParaRPr lang="cs-CZ" sz="2359" b="0" i="0" u="none" strike="noStrike" dirty="0">
              <a:solidFill>
                <a:srgbClr val="233A44"/>
              </a:solidFill>
              <a:effectLst/>
              <a:latin typeface="Calibri" panose="020F0502020204030204" pitchFamily="34" charset="0"/>
            </a:endParaRPr>
          </a:p>
          <a:p>
            <a:pPr marL="432095" lvl="1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280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bg1">
                <a:lumMod val="9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681164" y="6120000"/>
            <a:ext cx="10080625" cy="1440000"/>
          </a:xfrm>
          <a:prstGeom prst="rect">
            <a:avLst/>
          </a:prstGeom>
        </p:spPr>
        <p:txBody>
          <a:bodyPr vert="horz" lIns="720000" tIns="0" rIns="720000" bIns="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000" spc="-8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civ.zcu.cz   </a:t>
            </a:r>
            <a:r>
              <a:rPr lang="en-GB" sz="2000" spc="-8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 helpdesk.zcu.cz  |  helpdesk@zcu.cz</a:t>
            </a:r>
            <a:r>
              <a:rPr lang="cs-CZ" sz="2000" spc="-8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3342290"/>
            <a:ext cx="13442950" cy="2777523"/>
          </a:xfrm>
        </p:spPr>
        <p:txBody>
          <a:bodyPr vert="horz" lIns="720000" tIns="0" rIns="720000" bIns="0" rtlCol="0" anchor="t" anchorCtr="0">
            <a:noAutofit/>
          </a:bodyPr>
          <a:lstStyle/>
          <a:p>
            <a:pPr algn="ctr"/>
            <a:r>
              <a:rPr lang="cs-CZ" sz="6000" spc="-80" dirty="0">
                <a:solidFill>
                  <a:srgbClr val="0057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  <a:br>
              <a:rPr lang="cs-CZ" sz="6000" spc="-80" dirty="0">
                <a:solidFill>
                  <a:srgbClr val="0057A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6000" spc="-80" dirty="0">
                <a:solidFill>
                  <a:srgbClr val="0057A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6000" spc="-80" dirty="0">
                <a:solidFill>
                  <a:srgbClr val="0057A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6000" spc="-80" dirty="0">
                <a:solidFill>
                  <a:srgbClr val="0057A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6000" spc="-80" dirty="0">
                <a:solidFill>
                  <a:srgbClr val="0057A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3100" spc="-80" dirty="0">
              <a:solidFill>
                <a:srgbClr val="0057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81164" y="6120000"/>
            <a:ext cx="10080625" cy="10800"/>
          </a:xfrm>
          <a:prstGeom prst="rect">
            <a:avLst/>
          </a:prstGeom>
          <a:noFill/>
          <a:ln cap="rnd">
            <a:solidFill>
              <a:srgbClr val="0057A2"/>
            </a:solidFill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803" tIns="50402" rIns="100803" bIns="50402" rtlCol="0" anchor="ctr"/>
          <a:lstStyle/>
          <a:p>
            <a:pPr algn="ctr"/>
            <a:endParaRPr lang="cs-CZ" dirty="0"/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0E4B9B78-40D0-4692-80E9-10D13167A5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97024" y="935163"/>
            <a:ext cx="5809807" cy="1646112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3C65CB77-1FDE-15C2-033E-98E8B1B2DA45}"/>
              </a:ext>
            </a:extLst>
          </p:cNvPr>
          <p:cNvSpPr txBox="1"/>
          <p:nvPr/>
        </p:nvSpPr>
        <p:spPr>
          <a:xfrm>
            <a:off x="9637986" y="5013434"/>
            <a:ext cx="3394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spc="-80" dirty="0">
                <a:solidFill>
                  <a:srgbClr val="0057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Pavel Jindra</a:t>
            </a:r>
            <a:br>
              <a:rPr lang="cs-CZ" sz="1800" spc="-80" dirty="0">
                <a:solidFill>
                  <a:srgbClr val="0057A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spc="-80" dirty="0">
                <a:solidFill>
                  <a:srgbClr val="0057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paja@civ.zcu.cz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E3FD330-E30E-0E58-85F5-FAE9052A1DF5}"/>
              </a:ext>
            </a:extLst>
          </p:cNvPr>
          <p:cNvSpPr txBox="1"/>
          <p:nvPr/>
        </p:nvSpPr>
        <p:spPr>
          <a:xfrm>
            <a:off x="9316720" y="6103547"/>
            <a:ext cx="2885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b="0" i="0" u="none" strike="noStrike" baseline="0" dirty="0">
                <a:solidFill>
                  <a:srgbClr val="000000"/>
                </a:solidFill>
              </a:rPr>
              <a:t> kresba: Pavlína Zemanová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5196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916</TotalTime>
  <Words>274</Words>
  <Application>Microsoft Office PowerPoint</Application>
  <PresentationFormat>Vlastní</PresentationFormat>
  <Paragraphs>32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Aptos</vt:lpstr>
      <vt:lpstr>Arial</vt:lpstr>
      <vt:lpstr>Calibri</vt:lpstr>
      <vt:lpstr>Calibri Light</vt:lpstr>
      <vt:lpstr>Office Theme</vt:lpstr>
      <vt:lpstr>Novinky z ext-apps</vt:lpstr>
      <vt:lpstr>gapps.zcu.cz</vt:lpstr>
      <vt:lpstr>Microsoft 365</vt:lpstr>
      <vt:lpstr>Microsoft 365 – změny k 1.8.2024</vt:lpstr>
      <vt:lpstr>Děkuji za pozornost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identit, konta a autentizace</dc:title>
  <dc:creator>dyn</dc:creator>
  <cp:lastModifiedBy>Pavel Jindra</cp:lastModifiedBy>
  <cp:revision>24</cp:revision>
  <dcterms:created xsi:type="dcterms:W3CDTF">2024-05-27T11:26:11Z</dcterms:created>
  <dcterms:modified xsi:type="dcterms:W3CDTF">2024-06-12T10:59:48Z</dcterms:modified>
</cp:coreProperties>
</file>