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57" r:id="rId3"/>
    <p:sldId id="258" r:id="rId4"/>
    <p:sldId id="260" r:id="rId5"/>
    <p:sldId id="262" r:id="rId6"/>
    <p:sldId id="265" r:id="rId7"/>
    <p:sldId id="264" r:id="rId8"/>
    <p:sldId id="261" r:id="rId9"/>
    <p:sldId id="263" r:id="rId10"/>
    <p:sldId id="266" r:id="rId11"/>
    <p:sldId id="267" r:id="rId12"/>
    <p:sldId id="274" r:id="rId13"/>
    <p:sldId id="275" r:id="rId14"/>
    <p:sldId id="268" r:id="rId15"/>
    <p:sldId id="269" r:id="rId16"/>
    <p:sldId id="272" r:id="rId17"/>
    <p:sldId id="278" r:id="rId18"/>
    <p:sldId id="276" r:id="rId19"/>
    <p:sldId id="277" r:id="rId20"/>
    <p:sldId id="279" r:id="rId21"/>
    <p:sldId id="280" r:id="rId22"/>
    <p:sldId id="281" r:id="rId23"/>
    <p:sldId id="283" r:id="rId24"/>
    <p:sldId id="270" r:id="rId25"/>
    <p:sldId id="273" r:id="rId26"/>
    <p:sldId id="259" r:id="rId27"/>
    <p:sldId id="282" r:id="rId28"/>
    <p:sldId id="271" r:id="rId2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0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19751-B43C-42F0-B351-74DF3D453555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B57CE-C489-41E9-8874-64EC4B2B37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73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B57CE-C489-41E9-8874-64EC4B2B379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443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922A9FB-542E-4C00-942B-7A082D127C94}" type="datetimeFigureOut">
              <a:rPr lang="cs-CZ" smtClean="0"/>
              <a:t>7.12.2011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F1C7CF1-BC38-445E-919F-5BEE51116931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ogging.apache.org/log4j/1.2/apidocs/org/apache/log4j/PatternLayout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logging.apache.org/chainsaw/index.html" TargetMode="External"/><Relationship Id="rId3" Type="http://schemas.openxmlformats.org/officeDocument/2006/relationships/hyperlink" Target="http://www.laliluna.de/articles/posts/log4j-tutorial.html" TargetMode="External"/><Relationship Id="rId7" Type="http://schemas.openxmlformats.org/officeDocument/2006/relationships/hyperlink" Target="http://www.dankomannhaupt.de/projects/jdbcappender/src/org/apache/log4j/jdbcplus/examples/test/log4j.properties" TargetMode="External"/><Relationship Id="rId2" Type="http://schemas.openxmlformats.org/officeDocument/2006/relationships/hyperlink" Target="http://tomcat.apache.org/tomcat-5.5-doc/loggin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seindia.net/tutorials/log4j/html-layout-log4j.shtml" TargetMode="External"/><Relationship Id="rId5" Type="http://schemas.openxmlformats.org/officeDocument/2006/relationships/hyperlink" Target="http://www.dankomannhaupt.de/projects/" TargetMode="External"/><Relationship Id="rId4" Type="http://schemas.openxmlformats.org/officeDocument/2006/relationships/hyperlink" Target="http://vsadnajavu.cz/2011-03/java-j2ee/log4j-reader-logmx/" TargetMode="External"/><Relationship Id="rId9" Type="http://schemas.openxmlformats.org/officeDocument/2006/relationships/hyperlink" Target="http://www.xpolog.com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560840" cy="21336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pt-BR" sz="4000" b="1" dirty="0"/>
              <a:t> log4j - Logovací </a:t>
            </a:r>
            <a:r>
              <a:rPr lang="pt-BR" sz="4000" b="1" dirty="0" smtClean="0"/>
              <a:t>systémy</a:t>
            </a: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pt-BR" sz="4000" b="1" dirty="0" smtClean="0"/>
              <a:t> </a:t>
            </a:r>
            <a:r>
              <a:rPr lang="pt-BR" sz="4000" b="1" dirty="0"/>
              <a:t>v OS Linux</a:t>
            </a:r>
            <a:endParaRPr lang="cs-CZ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4005064"/>
            <a:ext cx="6400800" cy="1473200"/>
          </a:xfrm>
        </p:spPr>
        <p:txBody>
          <a:bodyPr>
            <a:normAutofit/>
          </a:bodyPr>
          <a:lstStyle/>
          <a:p>
            <a:r>
              <a:rPr lang="cs-CZ" sz="1800" dirty="0" smtClean="0"/>
              <a:t>Semestrální práce</a:t>
            </a:r>
            <a:r>
              <a:rPr lang="en-US" sz="1800" dirty="0" smtClean="0"/>
              <a:t> z p</a:t>
            </a:r>
            <a:r>
              <a:rPr lang="cs-CZ" sz="1800" dirty="0" smtClean="0"/>
              <a:t>ředmětu KIV</a:t>
            </a:r>
            <a:r>
              <a:rPr lang="en-US" sz="1800" dirty="0" smtClean="0"/>
              <a:t>/PD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507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Appender</a:t>
            </a:r>
            <a:r>
              <a:rPr lang="cs-CZ" dirty="0"/>
              <a:t> </a:t>
            </a:r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ConsoleAppender</a:t>
            </a:r>
          </a:p>
          <a:p>
            <a:pPr lvl="1"/>
            <a:r>
              <a:rPr lang="cs-CZ" dirty="0" smtClean="0"/>
              <a:t>Výstup do konsole</a:t>
            </a:r>
          </a:p>
          <a:p>
            <a:r>
              <a:rPr lang="cs-CZ" dirty="0" smtClean="0"/>
              <a:t>FileAppender</a:t>
            </a:r>
          </a:p>
          <a:p>
            <a:pPr lvl="1"/>
            <a:r>
              <a:rPr lang="cs-CZ" dirty="0" smtClean="0"/>
              <a:t>Výstup do souboru</a:t>
            </a:r>
          </a:p>
          <a:p>
            <a:r>
              <a:rPr lang="cs-CZ" dirty="0" smtClean="0"/>
              <a:t>SMTPAppender</a:t>
            </a:r>
          </a:p>
          <a:p>
            <a:pPr lvl="1"/>
            <a:r>
              <a:rPr lang="cs-CZ" dirty="0" smtClean="0"/>
              <a:t>Výstup je poslán jako email</a:t>
            </a:r>
          </a:p>
          <a:p>
            <a:r>
              <a:rPr lang="cs-CZ" dirty="0" smtClean="0"/>
              <a:t>RollingFileAppender</a:t>
            </a:r>
          </a:p>
          <a:p>
            <a:pPr lvl="1"/>
            <a:r>
              <a:rPr lang="cs-CZ" dirty="0" smtClean="0"/>
              <a:t>Po překročení max. Velikosti souboru je vytvořen nový log. soubor</a:t>
            </a:r>
            <a:endParaRPr lang="cs-CZ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AsyncAppender</a:t>
            </a:r>
          </a:p>
          <a:p>
            <a:r>
              <a:rPr lang="cs-CZ" dirty="0" smtClean="0"/>
              <a:t>JDBCAppender</a:t>
            </a:r>
          </a:p>
          <a:p>
            <a:pPr lvl="1"/>
            <a:r>
              <a:rPr lang="cs-CZ" dirty="0" smtClean="0"/>
              <a:t>mySQL, Hibernate, DB2, Oracle...</a:t>
            </a:r>
          </a:p>
          <a:p>
            <a:r>
              <a:rPr lang="cs-CZ" dirty="0" smtClean="0"/>
              <a:t>JMSAppender</a:t>
            </a:r>
          </a:p>
          <a:p>
            <a:r>
              <a:rPr lang="cs-CZ" dirty="0" smtClean="0"/>
              <a:t>SyslogAppender</a:t>
            </a:r>
          </a:p>
          <a:p>
            <a:r>
              <a:rPr lang="cs-CZ" dirty="0" smtClean="0"/>
              <a:t>SocketAppender</a:t>
            </a:r>
          </a:p>
          <a:p>
            <a:r>
              <a:rPr lang="cs-CZ" dirty="0" smtClean="0"/>
              <a:t>DailyRollingFileAppender</a:t>
            </a:r>
          </a:p>
          <a:p>
            <a:r>
              <a:rPr lang="cs-CZ" dirty="0" smtClean="0"/>
              <a:t>TelnetAppender</a:t>
            </a:r>
          </a:p>
          <a:p>
            <a:endParaRPr lang="cs-CZ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6113428"/>
            <a:ext cx="5336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Appender definuje cíl (kam se to uloží).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9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Každný appender umožňuje použití různých layoutů</a:t>
            </a:r>
          </a:p>
          <a:p>
            <a:pPr lvl="1"/>
            <a:r>
              <a:rPr lang="cs-CZ" dirty="0" smtClean="0"/>
              <a:t>PatternLayout </a:t>
            </a:r>
            <a:r>
              <a:rPr lang="en-US" dirty="0" smtClean="0"/>
              <a:t>(</a:t>
            </a:r>
            <a:r>
              <a:rPr lang="en-US" dirty="0" err="1" smtClean="0"/>
              <a:t>nej</a:t>
            </a:r>
            <a:r>
              <a:rPr lang="cs-CZ" dirty="0" smtClean="0"/>
              <a:t>častěji používaný)</a:t>
            </a:r>
          </a:p>
          <a:p>
            <a:pPr lvl="2"/>
            <a:r>
              <a:rPr lang="cs-CZ" dirty="0" smtClean="0"/>
              <a:t>Použití ConversionPatternu</a:t>
            </a:r>
          </a:p>
          <a:p>
            <a:pPr lvl="1"/>
            <a:r>
              <a:rPr lang="cs-CZ" dirty="0" smtClean="0"/>
              <a:t>HTMLLayout </a:t>
            </a:r>
            <a:r>
              <a:rPr lang="en-US" dirty="0" smtClean="0"/>
              <a:t>(dob</a:t>
            </a:r>
            <a:r>
              <a:rPr lang="cs-CZ" dirty="0" smtClean="0"/>
              <a:t>ře se čte, tabulkové rozvržení)</a:t>
            </a:r>
          </a:p>
          <a:p>
            <a:pPr lvl="1"/>
            <a:r>
              <a:rPr lang="cs-CZ" dirty="0" smtClean="0"/>
              <a:t>DateLayout</a:t>
            </a:r>
          </a:p>
          <a:p>
            <a:pPr lvl="1"/>
            <a:r>
              <a:rPr lang="cs-CZ" dirty="0" smtClean="0"/>
              <a:t>EnhancedPatternLayout</a:t>
            </a:r>
          </a:p>
          <a:p>
            <a:pPr lvl="1"/>
            <a:r>
              <a:rPr lang="cs-CZ" dirty="0" smtClean="0"/>
              <a:t>XMLLayout (pro externí analýzu, UI analyzátory)</a:t>
            </a:r>
          </a:p>
          <a:p>
            <a:pPr lvl="1"/>
            <a:r>
              <a:rPr lang="cs-CZ" dirty="0" smtClean="0"/>
              <a:t>SimpleLayout</a:t>
            </a:r>
          </a:p>
          <a:p>
            <a:pPr lvl="2"/>
            <a:r>
              <a:rPr lang="cs-CZ" dirty="0" smtClean="0"/>
              <a:t>Level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zpr</a:t>
            </a:r>
            <a:r>
              <a:rPr lang="cs-CZ" dirty="0" smtClean="0"/>
              <a:t>áva</a:t>
            </a:r>
          </a:p>
          <a:p>
            <a:pPr lvl="1"/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Layout</a:t>
            </a:r>
            <a:endParaRPr lang="cs-CZ" dirty="0"/>
          </a:p>
        </p:txBody>
      </p:sp>
      <p:sp>
        <p:nvSpPr>
          <p:cNvPr id="7" name="TextBox 6"/>
          <p:cNvSpPr txBox="1"/>
          <p:nvPr/>
        </p:nvSpPr>
        <p:spPr>
          <a:xfrm>
            <a:off x="1686778" y="6151778"/>
            <a:ext cx="5660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Layout definuje jak se zpráva zapíše</a:t>
            </a:r>
            <a:r>
              <a:rPr lang="en-US" sz="2400" b="1" dirty="0" smtClean="0">
                <a:solidFill>
                  <a:srgbClr val="FF0000"/>
                </a:solidFill>
              </a:rPr>
              <a:t>/</a:t>
            </a:r>
            <a:r>
              <a:rPr lang="en-US" sz="2400" b="1" dirty="0" err="1" smtClean="0">
                <a:solidFill>
                  <a:srgbClr val="FF0000"/>
                </a:solidFill>
              </a:rPr>
              <a:t>ulo</a:t>
            </a:r>
            <a:r>
              <a:rPr lang="cs-CZ" sz="2400" b="1" dirty="0" smtClean="0">
                <a:solidFill>
                  <a:srgbClr val="FF0000"/>
                </a:solidFill>
              </a:rPr>
              <a:t>ží.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17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2675466"/>
            <a:ext cx="8856985" cy="3705861"/>
          </a:xfrm>
        </p:spPr>
        <p:txBody>
          <a:bodyPr/>
          <a:lstStyle/>
          <a:p>
            <a:r>
              <a:rPr lang="cs-CZ" dirty="0" smtClean="0"/>
              <a:t>Formátování log. události tak aby výsledek vrátil jako formátovaný řetězec</a:t>
            </a:r>
          </a:p>
          <a:p>
            <a:endParaRPr lang="cs-CZ" dirty="0" smtClean="0"/>
          </a:p>
          <a:p>
            <a:r>
              <a:rPr lang="cs-CZ" sz="1800" b="1" dirty="0">
                <a:latin typeface="Courier New" pitchFamily="49" charset="0"/>
                <a:cs typeface="Courier New" pitchFamily="49" charset="0"/>
              </a:rPr>
              <a:t>log4j.appender.R.layout=org.apache.log4j.PatternLayou</a:t>
            </a:r>
            <a:r>
              <a:rPr lang="cs-CZ" sz="2000" b="1" dirty="0">
                <a:latin typeface="Courier New" pitchFamily="49" charset="0"/>
                <a:cs typeface="Courier New" pitchFamily="49" charset="0"/>
              </a:rPr>
              <a:t>t</a:t>
            </a:r>
            <a:endParaRPr lang="cs-CZ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cs-CZ" sz="1600" b="1" dirty="0">
                <a:latin typeface="Courier New" pitchFamily="49" charset="0"/>
                <a:cs typeface="Courier New" pitchFamily="49" charset="0"/>
              </a:rPr>
              <a:t>log4j.appender.stdout.layout.ConversionPattern=%5p [%t] (%F:%L) - %m%n</a:t>
            </a:r>
            <a:endParaRPr lang="cs-CZ" sz="1600" b="1" i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Pattern Layout</a:t>
            </a:r>
            <a:endParaRPr lang="cs-CZ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4725144"/>
            <a:ext cx="61613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DEBUG [main] (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Main.java:31</a:t>
            </a:r>
            <a:r>
              <a:rPr lang="cs-CZ" dirty="0"/>
              <a:t>) - Debug chyba....</a:t>
            </a:r>
          </a:p>
          <a:p>
            <a:r>
              <a:rPr lang="cs-CZ" dirty="0"/>
              <a:t> INFO </a:t>
            </a:r>
            <a:r>
              <a:rPr lang="cs-CZ" dirty="0" smtClean="0"/>
              <a:t>   [</a:t>
            </a:r>
            <a:r>
              <a:rPr lang="cs-CZ" dirty="0"/>
              <a:t>main] (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Main.java:32</a:t>
            </a:r>
            <a:r>
              <a:rPr lang="cs-CZ" dirty="0"/>
              <a:t>) - Info</a:t>
            </a:r>
          </a:p>
          <a:p>
            <a:r>
              <a:rPr lang="cs-CZ" dirty="0"/>
              <a:t> WARN [main] (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Main.java:33</a:t>
            </a:r>
            <a:r>
              <a:rPr lang="cs-CZ" dirty="0"/>
              <a:t>) - Warn</a:t>
            </a:r>
          </a:p>
          <a:p>
            <a:r>
              <a:rPr lang="cs-CZ" dirty="0"/>
              <a:t>ERROR [main] (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Main.java:34</a:t>
            </a:r>
            <a:r>
              <a:rPr lang="cs-CZ" dirty="0"/>
              <a:t>) - Error</a:t>
            </a:r>
          </a:p>
          <a:p>
            <a:r>
              <a:rPr lang="en-US" dirty="0"/>
              <a:t>FATAL </a:t>
            </a:r>
            <a:r>
              <a:rPr lang="cs-CZ" dirty="0" smtClean="0"/>
              <a:t>  </a:t>
            </a:r>
            <a:r>
              <a:rPr lang="en-US" dirty="0" smtClean="0"/>
              <a:t>[</a:t>
            </a:r>
            <a:r>
              <a:rPr lang="en-US" dirty="0"/>
              <a:t>main] (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Main.java:35</a:t>
            </a:r>
            <a:r>
              <a:rPr lang="en-US" dirty="0"/>
              <a:t>) - Fatal... </a:t>
            </a:r>
            <a:r>
              <a:rPr lang="en-US" dirty="0" err="1"/>
              <a:t>aplikace</a:t>
            </a:r>
            <a:r>
              <a:rPr lang="en-US" dirty="0"/>
              <a:t> </a:t>
            </a:r>
            <a:r>
              <a:rPr lang="en-US" dirty="0" err="1"/>
              <a:t>spadla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28184" y="4293096"/>
            <a:ext cx="504056" cy="28803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Rectangle 5"/>
          <p:cNvSpPr/>
          <p:nvPr/>
        </p:nvSpPr>
        <p:spPr>
          <a:xfrm>
            <a:off x="6804248" y="4293096"/>
            <a:ext cx="504056" cy="28803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7452320" y="4293096"/>
            <a:ext cx="792088" cy="28803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39552" y="4581128"/>
            <a:ext cx="504056" cy="28803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051720" y="4581128"/>
            <a:ext cx="41764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2"/>
          </p:cNvCxnSpPr>
          <p:nvPr/>
        </p:nvCxnSpPr>
        <p:spPr>
          <a:xfrm flipH="1">
            <a:off x="3059832" y="4581128"/>
            <a:ext cx="39964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 flipH="1">
            <a:off x="4499992" y="4581128"/>
            <a:ext cx="33483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</p:cNvCxnSpPr>
          <p:nvPr/>
        </p:nvCxnSpPr>
        <p:spPr>
          <a:xfrm>
            <a:off x="1043608" y="4725144"/>
            <a:ext cx="3728769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91579" y="6309320"/>
            <a:ext cx="8028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2"/>
              </a:rPr>
              <a:t>http://logging.apache.org/log4j/1.2/apidocs/org/apache/log4j/PatternLayout.html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96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54" y="188640"/>
            <a:ext cx="8712968" cy="504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4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41" y="1340767"/>
            <a:ext cx="8496944" cy="531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7584" y="2276872"/>
            <a:ext cx="3528392" cy="28803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683568" y="3789040"/>
            <a:ext cx="6624736" cy="230425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2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5301208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Vytvo</a:t>
            </a:r>
            <a:r>
              <a:rPr lang="cs-CZ" b="1" dirty="0" smtClean="0">
                <a:solidFill>
                  <a:srgbClr val="FF0000"/>
                </a:solidFill>
              </a:rPr>
              <a:t>ření tabulky :</a:t>
            </a:r>
            <a:r>
              <a:rPr lang="en-US" b="1" dirty="0" smtClean="0">
                <a:solidFill>
                  <a:srgbClr val="FF0000"/>
                </a:solidFill>
              </a:rPr>
              <a:t>1 min, </a:t>
            </a:r>
            <a:r>
              <a:rPr lang="en-US" b="1" dirty="0" err="1" smtClean="0">
                <a:solidFill>
                  <a:srgbClr val="FF0000"/>
                </a:solidFill>
              </a:rPr>
              <a:t>vytvo</a:t>
            </a:r>
            <a:r>
              <a:rPr lang="cs-CZ" b="1" dirty="0" smtClean="0">
                <a:solidFill>
                  <a:srgbClr val="FF0000"/>
                </a:solidFill>
              </a:rPr>
              <a:t>ření SQL konfiguračního souboru 3min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4374" y="2132856"/>
            <a:ext cx="3096344" cy="187220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01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739099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log4j.rootLogger = DEBUG, DB</a:t>
            </a:r>
          </a:p>
          <a:p>
            <a:endParaRPr lang="cs-CZ" dirty="0"/>
          </a:p>
          <a:p>
            <a:r>
              <a:rPr lang="cs-CZ" dirty="0"/>
              <a:t># Define the DB appender</a:t>
            </a:r>
          </a:p>
          <a:p>
            <a:r>
              <a:rPr lang="cs-CZ" dirty="0"/>
              <a:t>log4j.appender.DB=org.apache.log4j.jdbc.JDBCAppender</a:t>
            </a:r>
          </a:p>
          <a:p>
            <a:endParaRPr lang="cs-CZ" dirty="0"/>
          </a:p>
          <a:p>
            <a:r>
              <a:rPr lang="cs-CZ" dirty="0"/>
              <a:t># Set JDBC URL</a:t>
            </a:r>
          </a:p>
          <a:p>
            <a:r>
              <a:rPr lang="cs-CZ" dirty="0"/>
              <a:t>log4j.appender.DB.URL=jdbc:mysql://</a:t>
            </a:r>
            <a:r>
              <a:rPr lang="cs-CZ" u="sng" dirty="0"/>
              <a:t>localhost/pd_loging</a:t>
            </a:r>
          </a:p>
          <a:p>
            <a:endParaRPr lang="cs-CZ" dirty="0"/>
          </a:p>
          <a:p>
            <a:r>
              <a:rPr lang="cs-CZ" dirty="0"/>
              <a:t># Set Database Driver</a:t>
            </a:r>
          </a:p>
          <a:p>
            <a:r>
              <a:rPr lang="cs-CZ" dirty="0"/>
              <a:t>log4j.appender.DB.driver=com.mysql.jdbc.Driver</a:t>
            </a:r>
          </a:p>
          <a:p>
            <a:endParaRPr lang="cs-CZ" dirty="0"/>
          </a:p>
          <a:p>
            <a:r>
              <a:rPr lang="en-US" dirty="0"/>
              <a:t># Set database user name and password</a:t>
            </a:r>
          </a:p>
          <a:p>
            <a:r>
              <a:rPr lang="cs-CZ" dirty="0"/>
              <a:t>log4j.appender.DB.user= root</a:t>
            </a:r>
          </a:p>
          <a:p>
            <a:r>
              <a:rPr lang="en-US" dirty="0"/>
              <a:t># Set the SQL statement to be executed.</a:t>
            </a:r>
          </a:p>
          <a:p>
            <a:r>
              <a:rPr lang="cs-CZ" dirty="0"/>
              <a:t>log4j.appender.DB.sql=INSERT INTO LOGS VALUES('%x','%d','%C','%p','%m')</a:t>
            </a:r>
          </a:p>
          <a:p>
            <a:endParaRPr lang="cs-CZ" dirty="0"/>
          </a:p>
          <a:p>
            <a:r>
              <a:rPr lang="en-US" dirty="0"/>
              <a:t># Define the layout for file </a:t>
            </a:r>
            <a:r>
              <a:rPr lang="en-US" dirty="0" err="1"/>
              <a:t>appender</a:t>
            </a:r>
            <a:endParaRPr lang="en-US" dirty="0"/>
          </a:p>
          <a:p>
            <a:r>
              <a:rPr lang="cs-CZ" dirty="0"/>
              <a:t>log4j.appender.DB.layout=org.apache.log4j.PatternLayout</a:t>
            </a:r>
          </a:p>
        </p:txBody>
      </p:sp>
    </p:spTree>
    <p:extLst>
      <p:ext uri="{BB962C8B-B14F-4D97-AF65-F5344CB8AC3E}">
        <p14:creationId xmlns:p14="http://schemas.microsoft.com/office/powerpoint/2010/main" val="20828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Přímá konfigurace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Delší zápis</a:t>
            </a:r>
          </a:p>
          <a:p>
            <a:r>
              <a:rPr lang="cs-CZ" dirty="0" smtClean="0"/>
              <a:t>Není třeba žádný konfigurační soubor</a:t>
            </a:r>
          </a:p>
          <a:p>
            <a:r>
              <a:rPr lang="cs-CZ" dirty="0" smtClean="0"/>
              <a:t>Rychlejší – kontextová napověda s dostupnými metodami</a:t>
            </a:r>
          </a:p>
          <a:p>
            <a:r>
              <a:rPr lang="cs-CZ" dirty="0" smtClean="0"/>
              <a:t>Human readable</a:t>
            </a:r>
            <a:endParaRPr lang="en-US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611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52" y="116632"/>
            <a:ext cx="875323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Jeden z nejpoužívanějších logovacích nástrojů</a:t>
            </a:r>
          </a:p>
          <a:p>
            <a:r>
              <a:rPr lang="cs-CZ" dirty="0" smtClean="0"/>
              <a:t>Multiplatformní díky JAVĚ</a:t>
            </a:r>
          </a:p>
          <a:p>
            <a:r>
              <a:rPr lang="cs-CZ" dirty="0" smtClean="0"/>
              <a:t>Podpora a portace</a:t>
            </a:r>
          </a:p>
          <a:p>
            <a:pPr lvl="1"/>
            <a:r>
              <a:rPr lang="cs-CZ" dirty="0"/>
              <a:t>JAVA, C, C++, C#, Perl, Python, Ruby</a:t>
            </a:r>
          </a:p>
          <a:p>
            <a:pPr lvl="1"/>
            <a:r>
              <a:rPr lang="cs-CZ" dirty="0"/>
              <a:t>PHP</a:t>
            </a:r>
          </a:p>
          <a:p>
            <a:pPr lvl="1"/>
            <a:r>
              <a:rPr lang="cs-CZ" dirty="0"/>
              <a:t>Eiffel</a:t>
            </a:r>
          </a:p>
          <a:p>
            <a:r>
              <a:rPr lang="cs-CZ" dirty="0" smtClean="0"/>
              <a:t>Široká škálovatelnost a nastavení</a:t>
            </a:r>
          </a:p>
          <a:p>
            <a:r>
              <a:rPr lang="cs-CZ" dirty="0" smtClean="0"/>
              <a:t>ZADARMO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Proč log4j?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2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Chainsaw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59429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886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LogMX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76808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6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XpoLog</a:t>
            </a:r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856984" cy="495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76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XpoLog </a:t>
            </a:r>
            <a:r>
              <a:rPr lang="en-US" dirty="0" smtClean="0"/>
              <a:t>(log4j viewer)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93596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5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Log4j vs. syslog</a:t>
            </a:r>
            <a:r>
              <a:rPr lang="en-US" dirty="0"/>
              <a:t>-</a:t>
            </a:r>
            <a:r>
              <a:rPr lang="cs-CZ" dirty="0" smtClean="0"/>
              <a:t>ng</a:t>
            </a: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log4j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952328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Multiplatformní</a:t>
            </a:r>
          </a:p>
          <a:p>
            <a:pPr lvl="1"/>
            <a:r>
              <a:rPr lang="cs-CZ" dirty="0" smtClean="0"/>
              <a:t>Xubuntu</a:t>
            </a:r>
            <a:r>
              <a:rPr lang="en-US" dirty="0" smtClean="0"/>
              <a:t> 11.10</a:t>
            </a:r>
          </a:p>
          <a:p>
            <a:pPr lvl="1"/>
            <a:r>
              <a:rPr lang="en-US" dirty="0" smtClean="0"/>
              <a:t>Win 7</a:t>
            </a:r>
            <a:endParaRPr lang="cs-CZ" dirty="0" smtClean="0"/>
          </a:p>
          <a:p>
            <a:r>
              <a:rPr lang="cs-CZ" dirty="0" smtClean="0"/>
              <a:t>Široká škálovatelnost</a:t>
            </a:r>
          </a:p>
          <a:p>
            <a:r>
              <a:rPr lang="cs-CZ" dirty="0" smtClean="0"/>
              <a:t>Vhodnější pro vývoj aplikací</a:t>
            </a:r>
          </a:p>
          <a:p>
            <a:r>
              <a:rPr lang="cs-CZ" dirty="0" smtClean="0"/>
              <a:t>Nevhodný pro logování síťového provozu</a:t>
            </a:r>
          </a:p>
          <a:p>
            <a:r>
              <a:rPr lang="cs-CZ" dirty="0" smtClean="0"/>
              <a:t>Pomalejší než syslog-ng</a:t>
            </a:r>
          </a:p>
          <a:p>
            <a:pPr lvl="1"/>
            <a:r>
              <a:rPr lang="cs-CZ" dirty="0" smtClean="0"/>
              <a:t>Prodlení v řádech milisec.</a:t>
            </a:r>
          </a:p>
          <a:p>
            <a:r>
              <a:rPr lang="cs-CZ" dirty="0" smtClean="0"/>
              <a:t>Rychlé nasazení</a:t>
            </a:r>
          </a:p>
          <a:p>
            <a:r>
              <a:rPr lang="cs-CZ" dirty="0" smtClean="0"/>
              <a:t>Zadarmo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cs-CZ" dirty="0" smtClean="0"/>
              <a:t>yslog</a:t>
            </a:r>
            <a:r>
              <a:rPr lang="en-US" dirty="0" smtClean="0"/>
              <a:t>-</a:t>
            </a:r>
            <a:r>
              <a:rPr lang="cs-CZ" dirty="0" smtClean="0"/>
              <a:t>ng</a:t>
            </a:r>
            <a:endParaRPr lang="cs-CZ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O něco rychlejší než log4j</a:t>
            </a:r>
          </a:p>
          <a:p>
            <a:r>
              <a:rPr lang="cs-CZ" dirty="0" smtClean="0"/>
              <a:t>Na WIN jedině přes CIGWIN</a:t>
            </a:r>
          </a:p>
          <a:p>
            <a:r>
              <a:rPr lang="cs-CZ" dirty="0" smtClean="0"/>
              <a:t>Složitější na pochopení i učení</a:t>
            </a:r>
          </a:p>
          <a:p>
            <a:r>
              <a:rPr lang="cs-CZ" dirty="0" smtClean="0"/>
              <a:t>Standartní open source zadarmo</a:t>
            </a:r>
          </a:p>
          <a:p>
            <a:pPr lvl="1"/>
            <a:r>
              <a:rPr lang="cs-CZ" dirty="0" smtClean="0"/>
              <a:t>Enterprise řešení placené </a:t>
            </a:r>
            <a:r>
              <a:rPr lang="en-US" dirty="0" smtClean="0"/>
              <a:t>(email, </a:t>
            </a:r>
            <a:r>
              <a:rPr lang="en-US" dirty="0" err="1" smtClean="0"/>
              <a:t>datab</a:t>
            </a:r>
            <a:r>
              <a:rPr lang="cs-CZ" dirty="0" smtClean="0"/>
              <a:t>áze...)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547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ApacheTomcat</a:t>
            </a:r>
          </a:p>
          <a:p>
            <a:pPr lvl="1"/>
            <a:r>
              <a:rPr lang="cs-CZ" dirty="0" smtClean="0"/>
              <a:t>Konfigurace složitější</a:t>
            </a:r>
          </a:p>
          <a:p>
            <a:r>
              <a:rPr lang="cs-CZ" dirty="0" smtClean="0"/>
              <a:t>JDBCAppender</a:t>
            </a:r>
          </a:p>
          <a:p>
            <a:pPr lvl="1"/>
            <a:r>
              <a:rPr lang="cs-CZ" dirty="0" smtClean="0"/>
              <a:t>Možnost vložit škodící SQL dotaz</a:t>
            </a:r>
          </a:p>
          <a:p>
            <a:r>
              <a:rPr lang="cs-CZ" dirty="0" smtClean="0"/>
              <a:t>SMTPAppender</a:t>
            </a:r>
          </a:p>
          <a:p>
            <a:pPr lvl="1"/>
            <a:r>
              <a:rPr lang="cs-CZ" dirty="0" smtClean="0"/>
              <a:t>Ne vždy funguje</a:t>
            </a:r>
          </a:p>
          <a:p>
            <a:pPr lvl="1"/>
            <a:r>
              <a:rPr lang="cs-CZ" dirty="0" smtClean="0"/>
              <a:t>Problém s portem 25</a:t>
            </a:r>
          </a:p>
          <a:p>
            <a:pPr lvl="1"/>
            <a:r>
              <a:rPr lang="cs-CZ" dirty="0" smtClean="0"/>
              <a:t>Potřeba dalších knihoven </a:t>
            </a:r>
            <a:r>
              <a:rPr lang="en-US" dirty="0" smtClean="0"/>
              <a:t>(smtp.jar, mail.jar,…)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</a:t>
            </a:r>
            <a:r>
              <a:rPr lang="cs-CZ" dirty="0" smtClean="0"/>
              <a:t>émy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0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JAVA </a:t>
            </a:r>
            <a:r>
              <a:rPr lang="en-US" dirty="0" smtClean="0"/>
              <a:t>1.</a:t>
            </a:r>
            <a:r>
              <a:rPr lang="cs-CZ" dirty="0" smtClean="0"/>
              <a:t>2</a:t>
            </a:r>
            <a:r>
              <a:rPr lang="en-US" dirty="0" smtClean="0"/>
              <a:t>+</a:t>
            </a:r>
            <a:r>
              <a:rPr lang="cs-CZ" dirty="0" smtClean="0"/>
              <a:t> (1.4+ při použití DOMu)</a:t>
            </a:r>
          </a:p>
          <a:p>
            <a:r>
              <a:rPr lang="cs-CZ" dirty="0" smtClean="0"/>
              <a:t>Zákládní nastavení </a:t>
            </a:r>
            <a:r>
              <a:rPr lang="cs-CZ" b="1" dirty="0" smtClean="0"/>
              <a:t>5min</a:t>
            </a:r>
          </a:p>
          <a:p>
            <a:r>
              <a:rPr lang="cs-CZ" dirty="0" smtClean="0"/>
              <a:t>Komplexnější </a:t>
            </a:r>
            <a:r>
              <a:rPr lang="en-US" dirty="0" err="1" smtClean="0"/>
              <a:t>nastaven</a:t>
            </a:r>
            <a:r>
              <a:rPr lang="cs-CZ" dirty="0" smtClean="0"/>
              <a:t>í déle</a:t>
            </a:r>
            <a:r>
              <a:rPr lang="en-US" dirty="0" smtClean="0"/>
              <a:t> (web </a:t>
            </a:r>
            <a:r>
              <a:rPr lang="en-US" dirty="0" err="1" smtClean="0"/>
              <a:t>serv</a:t>
            </a:r>
            <a:r>
              <a:rPr lang="cs-CZ" dirty="0" smtClean="0"/>
              <a:t>e</a:t>
            </a:r>
            <a:r>
              <a:rPr lang="en-US" dirty="0" err="1" smtClean="0"/>
              <a:t>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P</a:t>
            </a:r>
            <a:r>
              <a:rPr lang="cs-CZ" dirty="0" smtClean="0"/>
              <a:t>řechod z</a:t>
            </a:r>
            <a:r>
              <a:rPr lang="en-US" dirty="0" smtClean="0"/>
              <a:t>/</a:t>
            </a:r>
            <a:r>
              <a:rPr lang="cs-CZ" dirty="0" smtClean="0"/>
              <a:t>na syslog-ng nákladný a pracný</a:t>
            </a:r>
          </a:p>
          <a:p>
            <a:pPr lvl="1"/>
            <a:r>
              <a:rPr lang="cs-CZ" dirty="0" smtClean="0"/>
              <a:t>Rozdílné přístupy</a:t>
            </a:r>
          </a:p>
          <a:p>
            <a:r>
              <a:rPr lang="cs-CZ" dirty="0" smtClean="0"/>
              <a:t>JAVA 1.4 defautlní logger</a:t>
            </a:r>
          </a:p>
          <a:p>
            <a:pPr lvl="1"/>
            <a:r>
              <a:rPr lang="cs-CZ" dirty="0" smtClean="0"/>
              <a:t>Přechod na log4j 1-2 min</a:t>
            </a:r>
          </a:p>
          <a:p>
            <a:pPr lvl="1"/>
            <a:r>
              <a:rPr lang="cs-CZ" dirty="0" smtClean="0"/>
              <a:t>Java.util.Logger -</a:t>
            </a:r>
            <a:r>
              <a:rPr lang="en-US" dirty="0" smtClean="0"/>
              <a:t>&gt; </a:t>
            </a:r>
            <a:r>
              <a:rPr lang="cs-CZ" dirty="0"/>
              <a:t>org.apache.log4j.Logger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Migrace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39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tomcat.apache.org/tomcat-5.5-doc/logging.html</a:t>
            </a:r>
            <a:endParaRPr lang="cs-CZ" sz="2000" dirty="0" smtClean="0"/>
          </a:p>
          <a:p>
            <a:r>
              <a:rPr lang="cs-CZ" sz="2000" dirty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www.laliluna.de/articles/posts/log4j-tutorial.html</a:t>
            </a:r>
            <a:endParaRPr lang="cs-CZ" sz="2000" dirty="0" smtClean="0"/>
          </a:p>
          <a:p>
            <a:r>
              <a:rPr lang="cs-CZ" sz="2000" dirty="0">
                <a:hlinkClick r:id="rId4"/>
              </a:rPr>
              <a:t>http://vsadnajavu.cz/2011-03/java-j2ee/log4j-reader-logmx</a:t>
            </a:r>
            <a:r>
              <a:rPr lang="cs-CZ" sz="2000" dirty="0" smtClean="0">
                <a:hlinkClick r:id="rId4"/>
              </a:rPr>
              <a:t>/</a:t>
            </a:r>
            <a:endParaRPr lang="cs-CZ" sz="2000" dirty="0" smtClean="0"/>
          </a:p>
          <a:p>
            <a:r>
              <a:rPr lang="cs-CZ" sz="2000" dirty="0">
                <a:hlinkClick r:id="rId5"/>
              </a:rPr>
              <a:t>http://www.dankomannhaupt.de/projects</a:t>
            </a:r>
            <a:r>
              <a:rPr lang="cs-CZ" sz="2000" dirty="0" smtClean="0">
                <a:hlinkClick r:id="rId5"/>
              </a:rPr>
              <a:t>/</a:t>
            </a:r>
            <a:endParaRPr lang="cs-CZ" sz="2000" dirty="0" smtClean="0"/>
          </a:p>
          <a:p>
            <a:r>
              <a:rPr lang="cs-CZ" sz="2000" dirty="0">
                <a:hlinkClick r:id="rId6"/>
              </a:rPr>
              <a:t>http://</a:t>
            </a:r>
            <a:r>
              <a:rPr lang="cs-CZ" sz="2000" dirty="0" smtClean="0">
                <a:hlinkClick r:id="rId6"/>
              </a:rPr>
              <a:t>www.roseindia.net/tutorials/log4j/html-layout-log4j.shtml</a:t>
            </a:r>
            <a:endParaRPr lang="cs-CZ" sz="2000" dirty="0" smtClean="0"/>
          </a:p>
          <a:p>
            <a:r>
              <a:rPr lang="cs-CZ" sz="2000" dirty="0">
                <a:hlinkClick r:id="rId7"/>
              </a:rPr>
              <a:t>http://</a:t>
            </a:r>
            <a:r>
              <a:rPr lang="cs-CZ" sz="2000" dirty="0" smtClean="0">
                <a:hlinkClick r:id="rId7"/>
              </a:rPr>
              <a:t>www.dankomannhaupt.de/projects/jdbcappender/src/org/apache/log4j/jdbcplus/examples/test/log4j.properties</a:t>
            </a:r>
            <a:endParaRPr lang="cs-CZ" sz="2000" dirty="0" smtClean="0"/>
          </a:p>
          <a:p>
            <a:r>
              <a:rPr lang="cs-CZ" sz="2000" dirty="0">
                <a:hlinkClick r:id="rId8"/>
              </a:rPr>
              <a:t>http://</a:t>
            </a:r>
            <a:r>
              <a:rPr lang="cs-CZ" sz="2000" dirty="0" smtClean="0">
                <a:hlinkClick r:id="rId8"/>
              </a:rPr>
              <a:t>logging.apache.org/chainsaw/index.html</a:t>
            </a:r>
            <a:endParaRPr lang="cs-CZ" sz="2000" dirty="0" smtClean="0"/>
          </a:p>
          <a:p>
            <a:r>
              <a:rPr lang="cs-CZ" sz="2000" dirty="0">
                <a:hlinkClick r:id="rId9"/>
              </a:rPr>
              <a:t>http://www.xpolog.com/</a:t>
            </a:r>
            <a:endParaRPr lang="cs-CZ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344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pozornost.</a:t>
            </a:r>
            <a:endParaRPr lang="cs-CZ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838200" y="2132856"/>
            <a:ext cx="2638379" cy="2164824"/>
          </a:xfrm>
        </p:spPr>
      </p:pic>
    </p:spTree>
    <p:extLst>
      <p:ext uri="{BB962C8B-B14F-4D97-AF65-F5344CB8AC3E}">
        <p14:creationId xmlns:p14="http://schemas.microsoft.com/office/powerpoint/2010/main" val="15118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log4j umí?</a:t>
            </a:r>
            <a:endParaRPr lang="cs-CZ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Kam ukládat výstup?</a:t>
            </a:r>
            <a:endParaRPr lang="cs-CZ" dirty="0"/>
          </a:p>
          <a:p>
            <a:pPr lvl="1"/>
            <a:r>
              <a:rPr lang="cs-CZ" dirty="0" smtClean="0"/>
              <a:t>Standartní výstup </a:t>
            </a:r>
            <a:r>
              <a:rPr lang="en-US" dirty="0" smtClean="0"/>
              <a:t>(</a:t>
            </a:r>
            <a:r>
              <a:rPr lang="en-US" dirty="0" err="1" smtClean="0"/>
              <a:t>konsole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Textov</a:t>
            </a:r>
            <a:r>
              <a:rPr lang="cs-CZ" dirty="0" smtClean="0"/>
              <a:t>ý soubor</a:t>
            </a:r>
          </a:p>
          <a:p>
            <a:pPr lvl="1"/>
            <a:r>
              <a:rPr lang="cs-CZ" dirty="0" smtClean="0"/>
              <a:t>Databáze </a:t>
            </a:r>
            <a:r>
              <a:rPr lang="en-US" dirty="0" smtClean="0"/>
              <a:t>(</a:t>
            </a:r>
            <a:r>
              <a:rPr lang="en-US" dirty="0" err="1" smtClean="0"/>
              <a:t>mySQL</a:t>
            </a:r>
            <a:r>
              <a:rPr lang="cs-CZ" dirty="0" smtClean="0"/>
              <a:t>, Hibernate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Smtp</a:t>
            </a:r>
            <a:r>
              <a:rPr lang="cs-CZ" dirty="0" smtClean="0"/>
              <a:t>, sockety</a:t>
            </a:r>
          </a:p>
          <a:p>
            <a:pPr lvl="1"/>
            <a:r>
              <a:rPr lang="en-US" dirty="0" smtClean="0"/>
              <a:t>XML (DOM, DOM4J)</a:t>
            </a:r>
            <a:endParaRPr lang="cs-CZ" dirty="0" smtClean="0"/>
          </a:p>
          <a:p>
            <a:pPr lvl="1"/>
            <a:r>
              <a:rPr lang="en-US" dirty="0" smtClean="0"/>
              <a:t>HTML</a:t>
            </a:r>
            <a:endParaRPr lang="cs-CZ" dirty="0" smtClean="0"/>
          </a:p>
          <a:p>
            <a:pPr lvl="1"/>
            <a:r>
              <a:rPr lang="cs-CZ" dirty="0"/>
              <a:t>Unix Syslog daemon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cs-CZ" dirty="0"/>
              <a:t>Co logovat?</a:t>
            </a:r>
          </a:p>
          <a:p>
            <a:pPr lvl="1"/>
            <a:r>
              <a:rPr lang="cs-CZ" dirty="0"/>
              <a:t>Ant, Maven – buildovací procesy</a:t>
            </a:r>
          </a:p>
          <a:p>
            <a:pPr lvl="1"/>
            <a:r>
              <a:rPr lang="cs-CZ" dirty="0"/>
              <a:t>Tomcat, Glassfish </a:t>
            </a:r>
            <a:r>
              <a:rPr lang="en-US" dirty="0"/>
              <a:t>(i </a:t>
            </a:r>
            <a:r>
              <a:rPr lang="en-US" dirty="0" err="1"/>
              <a:t>paraleln</a:t>
            </a:r>
            <a:r>
              <a:rPr lang="cs-CZ" dirty="0"/>
              <a:t>í vstupy)</a:t>
            </a:r>
          </a:p>
          <a:p>
            <a:pPr lvl="1"/>
            <a:r>
              <a:rPr lang="cs-CZ" dirty="0"/>
              <a:t>Vyjímky, události, nekorektní operace</a:t>
            </a:r>
          </a:p>
          <a:p>
            <a:pPr lvl="1"/>
            <a:r>
              <a:rPr lang="cs-CZ" dirty="0"/>
              <a:t>Vše ostatní co zalogovat chceme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19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Co je potřeba?</a:t>
            </a:r>
          </a:p>
          <a:p>
            <a:pPr lvl="1"/>
            <a:r>
              <a:rPr lang="cs-CZ" dirty="0" smtClean="0"/>
              <a:t>Standatně</a:t>
            </a:r>
          </a:p>
          <a:p>
            <a:pPr lvl="2"/>
            <a:r>
              <a:rPr lang="en-US" dirty="0"/>
              <a:t>log4j-1.2.16.jar</a:t>
            </a:r>
            <a:r>
              <a:rPr lang="cs-CZ" dirty="0"/>
              <a:t>, log4j.properties (</a:t>
            </a:r>
            <a:r>
              <a:rPr lang="cs-CZ" dirty="0" smtClean="0"/>
              <a:t>standartně</a:t>
            </a:r>
            <a:endParaRPr lang="cs-CZ" dirty="0"/>
          </a:p>
          <a:p>
            <a:pPr lvl="2"/>
            <a:r>
              <a:rPr lang="cs-CZ" dirty="0" smtClean="0"/>
              <a:t>	JAVA </a:t>
            </a:r>
            <a:r>
              <a:rPr lang="cs-CZ" dirty="0"/>
              <a:t>1.2 </a:t>
            </a:r>
            <a:r>
              <a:rPr lang="cs-CZ" dirty="0" smtClean="0"/>
              <a:t>+</a:t>
            </a:r>
          </a:p>
          <a:p>
            <a:pPr lvl="2"/>
            <a:r>
              <a:rPr lang="cs-CZ" dirty="0" smtClean="0"/>
              <a:t>log4j+</a:t>
            </a:r>
            <a:r>
              <a:rPr lang="en-US" dirty="0" smtClean="0"/>
              <a:t>1.2.16.jar, </a:t>
            </a:r>
            <a:r>
              <a:rPr lang="cs-CZ" dirty="0" smtClean="0"/>
              <a:t>přímé použití komponent </a:t>
            </a:r>
            <a:r>
              <a:rPr lang="en-US" dirty="0" smtClean="0"/>
              <a:t>(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konfigura</a:t>
            </a:r>
            <a:r>
              <a:rPr lang="cs-CZ" dirty="0" smtClean="0"/>
              <a:t>čního souboru)</a:t>
            </a:r>
          </a:p>
          <a:p>
            <a:pPr lvl="1"/>
            <a:r>
              <a:rPr lang="cs-CZ" dirty="0" smtClean="0"/>
              <a:t>DOM</a:t>
            </a:r>
          </a:p>
          <a:p>
            <a:pPr lvl="2"/>
            <a:r>
              <a:rPr lang="en-US" dirty="0" smtClean="0"/>
              <a:t>log4j-1.2.16.jar</a:t>
            </a:r>
            <a:r>
              <a:rPr lang="cs-CZ" dirty="0"/>
              <a:t>, </a:t>
            </a:r>
            <a:r>
              <a:rPr lang="cs-CZ" dirty="0" smtClean="0"/>
              <a:t>log4j.properties (standartně)</a:t>
            </a:r>
          </a:p>
          <a:p>
            <a:pPr lvl="2"/>
            <a:r>
              <a:rPr lang="cs-CZ" dirty="0" smtClean="0"/>
              <a:t> JAVA 1.4 +</a:t>
            </a:r>
            <a:endParaRPr lang="en-US" dirty="0" smtClean="0"/>
          </a:p>
          <a:p>
            <a:pPr lvl="2"/>
            <a:r>
              <a:rPr lang="cs-CZ" dirty="0"/>
              <a:t>DOM </a:t>
            </a:r>
            <a:r>
              <a:rPr lang="en-US" dirty="0"/>
              <a:t>: </a:t>
            </a:r>
            <a:r>
              <a:rPr lang="cs-CZ" dirty="0"/>
              <a:t>log4j.xml, log4j.dtd </a:t>
            </a:r>
            <a:r>
              <a:rPr lang="en-US" dirty="0"/>
              <a:t>(</a:t>
            </a:r>
            <a:r>
              <a:rPr lang="en-US" dirty="0" err="1"/>
              <a:t>lze</a:t>
            </a:r>
            <a:r>
              <a:rPr lang="en-US" dirty="0"/>
              <a:t> i DOM4J</a:t>
            </a:r>
            <a:r>
              <a:rPr lang="en-US" dirty="0" smtClean="0"/>
              <a:t>)</a:t>
            </a:r>
            <a:endParaRPr lang="cs-CZ" dirty="0" smtClean="0"/>
          </a:p>
          <a:p>
            <a:pPr lvl="3"/>
            <a:r>
              <a:rPr lang="cs-CZ" dirty="0" smtClean="0"/>
              <a:t>Experimentálně XOM</a:t>
            </a:r>
            <a:endParaRPr 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Nastavení a spuštění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151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Konfigurační soubor</a:t>
            </a: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log4.properties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4182700" cy="2697163"/>
          </a:xfrm>
        </p:spPr>
        <p:txBody>
          <a:bodyPr>
            <a:normAutofit/>
          </a:bodyPr>
          <a:lstStyle/>
          <a:p>
            <a:r>
              <a:rPr lang="en-US" dirty="0" err="1" smtClean="0"/>
              <a:t>PropertyConfigurator.jav</a:t>
            </a:r>
            <a:r>
              <a:rPr lang="cs-CZ" dirty="0" smtClean="0"/>
              <a:t>a</a:t>
            </a:r>
          </a:p>
          <a:p>
            <a:pPr lvl="1"/>
            <a:r>
              <a:rPr lang="cs-CZ" dirty="0"/>
              <a:t>Konfigurační soubor na libovolném místě</a:t>
            </a:r>
          </a:p>
          <a:p>
            <a:pPr lvl="1"/>
            <a:r>
              <a:rPr lang="cs-CZ" dirty="0"/>
              <a:t>Pojmenován libovolně</a:t>
            </a:r>
            <a:endParaRPr lang="en-US" dirty="0"/>
          </a:p>
          <a:p>
            <a:r>
              <a:rPr lang="en-US" dirty="0" smtClean="0"/>
              <a:t>log4j.properties</a:t>
            </a:r>
          </a:p>
          <a:p>
            <a:pPr lvl="1"/>
            <a:r>
              <a:rPr lang="cs-CZ" dirty="0"/>
              <a:t>M</a:t>
            </a:r>
            <a:r>
              <a:rPr lang="en-US" dirty="0" smtClean="0"/>
              <a:t>us</a:t>
            </a:r>
            <a:r>
              <a:rPr lang="cs-CZ" dirty="0" smtClean="0"/>
              <a:t>í být v src</a:t>
            </a:r>
            <a:r>
              <a:rPr lang="en-US" dirty="0" smtClean="0"/>
              <a:t>/</a:t>
            </a:r>
          </a:p>
          <a:p>
            <a:pPr lvl="1"/>
            <a:r>
              <a:rPr lang="cs-CZ" dirty="0" smtClean="0"/>
              <a:t>Název přesně </a:t>
            </a:r>
            <a:r>
              <a:rPr lang="en-US" b="1" dirty="0" smtClean="0"/>
              <a:t>log4.propeties</a:t>
            </a:r>
            <a:endParaRPr lang="cs-CZ" b="1" dirty="0" smtClean="0"/>
          </a:p>
          <a:p>
            <a:pPr lvl="1"/>
            <a:r>
              <a:rPr lang="cs-CZ" dirty="0" smtClean="0"/>
              <a:t>Obyčejný textový soubor</a:t>
            </a:r>
            <a:endParaRPr lang="cs-CZ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log4j.xml</a:t>
            </a:r>
            <a:endParaRPr lang="cs-CZ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4" y="3429000"/>
            <a:ext cx="4175447" cy="2697163"/>
          </a:xfrm>
        </p:spPr>
        <p:txBody>
          <a:bodyPr/>
          <a:lstStyle/>
          <a:p>
            <a:r>
              <a:rPr lang="en-US" dirty="0" smtClean="0"/>
              <a:t>DOMConfigurator.java</a:t>
            </a:r>
            <a:endParaRPr lang="cs-CZ" dirty="0" smtClean="0"/>
          </a:p>
          <a:p>
            <a:pPr lvl="1"/>
            <a:r>
              <a:rPr lang="cs-CZ" dirty="0" smtClean="0"/>
              <a:t>Konfigurační soubor na libovolném místě</a:t>
            </a:r>
          </a:p>
          <a:p>
            <a:pPr lvl="1"/>
            <a:r>
              <a:rPr lang="cs-CZ" dirty="0" smtClean="0"/>
              <a:t>Pojmenován libovolně</a:t>
            </a:r>
            <a:endParaRPr lang="en-US" dirty="0" smtClean="0"/>
          </a:p>
          <a:p>
            <a:r>
              <a:rPr lang="en-US" dirty="0" smtClean="0"/>
              <a:t>log4j.xml</a:t>
            </a:r>
          </a:p>
          <a:p>
            <a:pPr lvl="1"/>
            <a:r>
              <a:rPr lang="en-US" dirty="0" err="1" smtClean="0"/>
              <a:t>Mus</a:t>
            </a:r>
            <a:r>
              <a:rPr lang="cs-CZ" dirty="0" smtClean="0"/>
              <a:t>í být v src</a:t>
            </a:r>
            <a:r>
              <a:rPr lang="en-US" dirty="0" smtClean="0"/>
              <a:t>/</a:t>
            </a:r>
          </a:p>
          <a:p>
            <a:pPr lvl="1"/>
            <a:r>
              <a:rPr lang="en-US" dirty="0" smtClean="0"/>
              <a:t>N</a:t>
            </a:r>
            <a:r>
              <a:rPr lang="cs-CZ" dirty="0" smtClean="0"/>
              <a:t>ázev přesně </a:t>
            </a:r>
            <a:r>
              <a:rPr lang="cs-CZ" b="1" dirty="0" smtClean="0"/>
              <a:t>log4j.xml</a:t>
            </a:r>
          </a:p>
        </p:txBody>
      </p:sp>
    </p:spTree>
    <p:extLst>
      <p:ext uri="{BB962C8B-B14F-4D97-AF65-F5344CB8AC3E}">
        <p14:creationId xmlns:p14="http://schemas.microsoft.com/office/powerpoint/2010/main" val="181915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Konfigurační soubor</a:t>
            </a:r>
            <a:endParaRPr lang="cs-CZ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5904656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76003"/>
            <a:ext cx="6770712" cy="235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0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Logger</a:t>
            </a:r>
          </a:p>
          <a:p>
            <a:pPr lvl="1"/>
            <a:r>
              <a:rPr lang="cs-CZ" sz="1900" dirty="0" smtClean="0"/>
              <a:t>Samotná instance pracující se zprávami</a:t>
            </a:r>
          </a:p>
          <a:p>
            <a:r>
              <a:rPr lang="cs-CZ" dirty="0" smtClean="0"/>
              <a:t>Appender</a:t>
            </a:r>
          </a:p>
          <a:p>
            <a:pPr lvl="1"/>
            <a:r>
              <a:rPr lang="cs-CZ" dirty="0" smtClean="0"/>
              <a:t>Kam se uloží výstup</a:t>
            </a:r>
          </a:p>
          <a:p>
            <a:r>
              <a:rPr lang="cs-CZ" dirty="0" smtClean="0"/>
              <a:t>Layout</a:t>
            </a:r>
          </a:p>
          <a:p>
            <a:pPr lvl="1"/>
            <a:r>
              <a:rPr lang="cs-CZ" dirty="0" smtClean="0"/>
              <a:t>Jaký bude mít formát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	</a:t>
            </a:r>
          </a:p>
          <a:p>
            <a:r>
              <a:rPr lang="cs-CZ" dirty="0" smtClean="0"/>
              <a:t>Použití přímo v .java kódu nebo konfiguračním souboru</a:t>
            </a:r>
          </a:p>
          <a:p>
            <a:r>
              <a:rPr lang="cs-CZ" dirty="0" smtClean="0"/>
              <a:t>Log4j používá vlastní class loader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 základní komponenty</a:t>
            </a:r>
            <a:endParaRPr lang="cs-CZ" dirty="0"/>
          </a:p>
        </p:txBody>
      </p:sp>
      <p:sp>
        <p:nvSpPr>
          <p:cNvPr id="10" name="Right Brace 9"/>
          <p:cNvSpPr/>
          <p:nvPr/>
        </p:nvSpPr>
        <p:spPr>
          <a:xfrm>
            <a:off x="4898989" y="2564904"/>
            <a:ext cx="1008112" cy="23042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5940152" y="339386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Definují výstup logovacího procesu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532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Log LEVELY</a:t>
            </a:r>
            <a:endParaRPr lang="cs-CZ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72067" y="2675467"/>
            <a:ext cx="5212101" cy="3450696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TRACE</a:t>
            </a:r>
            <a:endParaRPr lang="en-US" dirty="0" smtClean="0"/>
          </a:p>
          <a:p>
            <a:pPr lvl="1"/>
            <a:r>
              <a:rPr lang="en-US" dirty="0" smtClean="0"/>
              <a:t>Lad</a:t>
            </a:r>
            <a:r>
              <a:rPr lang="cs-CZ" dirty="0" smtClean="0"/>
              <a:t>ící výpisy</a:t>
            </a:r>
          </a:p>
          <a:p>
            <a:r>
              <a:rPr lang="cs-CZ" dirty="0" smtClean="0"/>
              <a:t>DEBUG</a:t>
            </a:r>
          </a:p>
          <a:p>
            <a:pPr lvl="1"/>
            <a:r>
              <a:rPr lang="cs-CZ" dirty="0" smtClean="0"/>
              <a:t>Ladící výpisy, pro učely krokování a debugování</a:t>
            </a:r>
          </a:p>
          <a:p>
            <a:r>
              <a:rPr lang="cs-CZ" dirty="0" smtClean="0"/>
              <a:t>INFO</a:t>
            </a:r>
          </a:p>
          <a:p>
            <a:pPr lvl="1"/>
            <a:r>
              <a:rPr lang="cs-CZ" dirty="0" smtClean="0"/>
              <a:t>Informační výpisy (většinou upozorňuje na nějaké časové prodlení)</a:t>
            </a:r>
          </a:p>
          <a:p>
            <a:r>
              <a:rPr lang="cs-CZ" dirty="0" smtClean="0"/>
              <a:t>WARN</a:t>
            </a:r>
          </a:p>
          <a:p>
            <a:pPr lvl="1"/>
            <a:r>
              <a:rPr lang="cs-CZ" dirty="0" smtClean="0"/>
              <a:t>Varování, neočekávané chování, nevyplněný formulář apod.</a:t>
            </a:r>
          </a:p>
          <a:p>
            <a:r>
              <a:rPr lang="cs-CZ" dirty="0" smtClean="0"/>
              <a:t>ERROR</a:t>
            </a:r>
          </a:p>
          <a:p>
            <a:pPr lvl="1"/>
            <a:r>
              <a:rPr lang="cs-CZ" dirty="0" smtClean="0"/>
              <a:t>Závažná chyba, ale aplikace může dál běžet.</a:t>
            </a:r>
          </a:p>
          <a:p>
            <a:r>
              <a:rPr lang="cs-CZ" dirty="0" smtClean="0"/>
              <a:t>FATAL</a:t>
            </a:r>
          </a:p>
          <a:p>
            <a:pPr lvl="1"/>
            <a:r>
              <a:rPr lang="cs-CZ" dirty="0" smtClean="0"/>
              <a:t>Závažná chyba, aplikace nemůže dál běžet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5856" y="6067803"/>
            <a:ext cx="56868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 </a:t>
            </a:r>
            <a:r>
              <a:rPr lang="en-US" sz="2000" b="1" dirty="0" smtClean="0">
                <a:solidFill>
                  <a:srgbClr val="FF0000"/>
                </a:solidFill>
              </a:rPr>
              <a:t>TRACE &lt; </a:t>
            </a:r>
            <a:r>
              <a:rPr lang="cs-CZ" sz="2000" b="1" dirty="0" smtClean="0">
                <a:solidFill>
                  <a:srgbClr val="FF0000"/>
                </a:solidFill>
              </a:rPr>
              <a:t>DEBUG </a:t>
            </a:r>
            <a:r>
              <a:rPr lang="cs-CZ" sz="2000" b="1" dirty="0">
                <a:solidFill>
                  <a:srgbClr val="FF0000"/>
                </a:solidFill>
              </a:rPr>
              <a:t>&lt; INFO &lt; WARN &lt; ERROR &lt; FATAL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42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latin typeface="Courier New" pitchFamily="49" charset="0"/>
                <a:cs typeface="Courier New" pitchFamily="49" charset="0"/>
              </a:rPr>
              <a:t>log4j.rootLogger = DEBUG</a:t>
            </a:r>
            <a:r>
              <a:rPr lang="cs-CZ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cs-CZ" b="1" dirty="0" smtClean="0">
                <a:latin typeface="Courier New" pitchFamily="49" charset="0"/>
                <a:cs typeface="Courier New" pitchFamily="49" charset="0"/>
              </a:rPr>
              <a:t>stdout, A1</a:t>
            </a:r>
          </a:p>
          <a:p>
            <a:pPr lvl="1"/>
            <a:r>
              <a:rPr lang="cs-CZ" dirty="0" smtClean="0"/>
              <a:t>Definujeme </a:t>
            </a:r>
            <a:r>
              <a:rPr lang="cs-CZ" b="1" i="1" dirty="0" smtClean="0">
                <a:latin typeface="Courier New" pitchFamily="49" charset="0"/>
                <a:cs typeface="Courier New" pitchFamily="49" charset="0"/>
              </a:rPr>
              <a:t>rootLogger</a:t>
            </a:r>
            <a:r>
              <a:rPr lang="cs-CZ" dirty="0" smtClean="0"/>
              <a:t> prioritu a jeho přiřazený appender (appendery)</a:t>
            </a:r>
            <a:endParaRPr lang="en-US" dirty="0" smtClean="0"/>
          </a:p>
          <a:p>
            <a:pPr lvl="1"/>
            <a:r>
              <a:rPr lang="en-US" dirty="0" err="1" smtClean="0"/>
              <a:t>Budou</a:t>
            </a:r>
            <a:r>
              <a:rPr lang="en-US" dirty="0" smtClean="0"/>
              <a:t> se </a:t>
            </a:r>
            <a:r>
              <a:rPr lang="en-US" dirty="0" err="1" smtClean="0"/>
              <a:t>logovat</a:t>
            </a:r>
            <a:r>
              <a:rPr lang="en-US" dirty="0" smtClean="0"/>
              <a:t> </a:t>
            </a:r>
            <a:r>
              <a:rPr lang="cs-CZ" dirty="0" smtClean="0"/>
              <a:t>zprávy s prioritou DEBUG a vyšší</a:t>
            </a:r>
          </a:p>
          <a:p>
            <a:pPr lvl="1"/>
            <a:r>
              <a:rPr lang="cs-CZ" dirty="0" smtClean="0"/>
              <a:t>Pro appender A1 se použije příslušný layout, to samé pro stdout</a:t>
            </a:r>
          </a:p>
          <a:p>
            <a:pPr lvl="1"/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Appender 1</a:t>
            </a:r>
            <a:endParaRPr lang="cs-CZ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8173707" cy="285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9552" y="4365104"/>
            <a:ext cx="6408712" cy="28803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131840" y="2924944"/>
            <a:ext cx="4248472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39552" y="5373216"/>
            <a:ext cx="6408712" cy="115212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34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765</TotalTime>
  <Words>749</Words>
  <Application>Microsoft Office PowerPoint</Application>
  <PresentationFormat>On-screen Show (4:3)</PresentationFormat>
  <Paragraphs>200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Waveform</vt:lpstr>
      <vt:lpstr>  log4j - Logovací systémy  v OS Linux</vt:lpstr>
      <vt:lpstr>Proč log4j?</vt:lpstr>
      <vt:lpstr>Co log4j umí?</vt:lpstr>
      <vt:lpstr>Nastavení a spuštění</vt:lpstr>
      <vt:lpstr>Konfigurační soubor</vt:lpstr>
      <vt:lpstr>Konfigurační soubor</vt:lpstr>
      <vt:lpstr>3 základní komponenty</vt:lpstr>
      <vt:lpstr>Log LEVELY</vt:lpstr>
      <vt:lpstr>Appender 1</vt:lpstr>
      <vt:lpstr>Appender 2</vt:lpstr>
      <vt:lpstr>Layout</vt:lpstr>
      <vt:lpstr>Pattern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Přímá konfigurace</vt:lpstr>
      <vt:lpstr>PowerPoint Presentation</vt:lpstr>
      <vt:lpstr>Chainsaw</vt:lpstr>
      <vt:lpstr>LogMX</vt:lpstr>
      <vt:lpstr>XpoLog</vt:lpstr>
      <vt:lpstr>XpoLog (log4j viewer)</vt:lpstr>
      <vt:lpstr>Log4j vs. syslog-ng</vt:lpstr>
      <vt:lpstr>Problémy</vt:lpstr>
      <vt:lpstr>Migrace</vt:lpstr>
      <vt:lpstr>Použité zdroje</vt:lpstr>
      <vt:lpstr>Děkuji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log4j - Logovací systémy v OS Linux</dc:title>
  <dc:creator>fs</dc:creator>
  <cp:lastModifiedBy>fs</cp:lastModifiedBy>
  <cp:revision>270</cp:revision>
  <dcterms:created xsi:type="dcterms:W3CDTF">2011-12-03T21:24:46Z</dcterms:created>
  <dcterms:modified xsi:type="dcterms:W3CDTF">2011-12-07T16:22:58Z</dcterms:modified>
</cp:coreProperties>
</file>